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  <p:sldMasterId id="2147483661" r:id="rId3"/>
  </p:sldMasterIdLst>
  <p:notesMasterIdLst>
    <p:notesMasterId r:id="rId57"/>
  </p:notesMasterIdLst>
  <p:sldIdLst>
    <p:sldId id="722" r:id="rId4"/>
    <p:sldId id="418" r:id="rId5"/>
    <p:sldId id="582" r:id="rId6"/>
    <p:sldId id="581" r:id="rId7"/>
    <p:sldId id="539" r:id="rId8"/>
    <p:sldId id="694" r:id="rId9"/>
    <p:sldId id="790" r:id="rId10"/>
    <p:sldId id="800" r:id="rId11"/>
    <p:sldId id="801" r:id="rId12"/>
    <p:sldId id="791" r:id="rId13"/>
    <p:sldId id="802" r:id="rId14"/>
    <p:sldId id="696" r:id="rId15"/>
    <p:sldId id="698" r:id="rId16"/>
    <p:sldId id="792" r:id="rId17"/>
    <p:sldId id="789" r:id="rId18"/>
    <p:sldId id="794" r:id="rId19"/>
    <p:sldId id="793" r:id="rId20"/>
    <p:sldId id="703" r:id="rId21"/>
    <p:sldId id="795" r:id="rId22"/>
    <p:sldId id="796" r:id="rId23"/>
    <p:sldId id="797" r:id="rId24"/>
    <p:sldId id="798" r:id="rId25"/>
    <p:sldId id="799" r:id="rId26"/>
    <p:sldId id="803" r:id="rId27"/>
    <p:sldId id="804" r:id="rId28"/>
    <p:sldId id="805" r:id="rId29"/>
    <p:sldId id="806" r:id="rId30"/>
    <p:sldId id="710" r:id="rId31"/>
    <p:sldId id="788" r:id="rId32"/>
    <p:sldId id="715" r:id="rId33"/>
    <p:sldId id="807" r:id="rId34"/>
    <p:sldId id="713" r:id="rId35"/>
    <p:sldId id="652" r:id="rId36"/>
    <p:sldId id="719" r:id="rId37"/>
    <p:sldId id="808" r:id="rId38"/>
    <p:sldId id="720" r:id="rId39"/>
    <p:sldId id="626" r:id="rId40"/>
    <p:sldId id="809" r:id="rId41"/>
    <p:sldId id="810" r:id="rId42"/>
    <p:sldId id="628" r:id="rId43"/>
    <p:sldId id="811" r:id="rId44"/>
    <p:sldId id="638" r:id="rId45"/>
    <p:sldId id="752" r:id="rId46"/>
    <p:sldId id="725" r:id="rId47"/>
    <p:sldId id="734" r:id="rId48"/>
    <p:sldId id="631" r:id="rId49"/>
    <p:sldId id="618" r:id="rId50"/>
    <p:sldId id="756" r:id="rId51"/>
    <p:sldId id="774" r:id="rId52"/>
    <p:sldId id="759" r:id="rId53"/>
    <p:sldId id="771" r:id="rId54"/>
    <p:sldId id="766" r:id="rId55"/>
    <p:sldId id="784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99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FFFFFF"/>
    <a:srgbClr val="D04040"/>
    <a:srgbClr val="953735"/>
    <a:srgbClr val="84664E"/>
    <a:srgbClr val="008000"/>
    <a:srgbClr val="D1C0B1"/>
    <a:srgbClr val="9A785C"/>
    <a:srgbClr val="4F3D2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87758" autoAdjust="0"/>
  </p:normalViewPr>
  <p:slideViewPr>
    <p:cSldViewPr snapToGrid="0">
      <p:cViewPr varScale="1">
        <p:scale>
          <a:sx n="72" d="100"/>
          <a:sy n="72" d="100"/>
        </p:scale>
        <p:origin x="702" y="54"/>
      </p:cViewPr>
      <p:guideLst>
        <p:guide orient="horz" pos="2159"/>
        <p:guide pos="39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36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6429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71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093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16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530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76D4B3-08C9-43D7-ACD1-BECE8BCB6E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419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400" b="1" kern="1200" dirty="0" smtClean="0">
              <a:solidFill>
                <a:schemeClr val="tx2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88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1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008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sng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25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46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4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82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972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10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811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796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76D4B3-08C9-43D7-ACD1-BECE8BCB6E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779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99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981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792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8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094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056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074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76D4B3-08C9-43D7-ACD1-BECE8BCB6E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58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78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54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73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06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posición de imagen"/>
          <p:cNvSpPr>
            <a:spLocks noGrp="1"/>
          </p:cNvSpPr>
          <p:nvPr>
            <p:ph type="pic" sz="quarter" idx="13" hasCustomPrompt="1"/>
          </p:nvPr>
        </p:nvSpPr>
        <p:spPr>
          <a:xfrm>
            <a:off x="3169570" y="2732830"/>
            <a:ext cx="1758255" cy="2082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  <p:sp>
        <p:nvSpPr>
          <p:cNvPr id="8" name="2 Marcador de posición de imagen"/>
          <p:cNvSpPr>
            <a:spLocks noGrp="1"/>
          </p:cNvSpPr>
          <p:nvPr>
            <p:ph type="pic" sz="quarter" idx="15" hasCustomPrompt="1"/>
          </p:nvPr>
        </p:nvSpPr>
        <p:spPr>
          <a:xfrm>
            <a:off x="2060171" y="3774105"/>
            <a:ext cx="1988527" cy="215997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  <p:sp>
        <p:nvSpPr>
          <p:cNvPr id="7" name="2 Marcador de posición de imagen"/>
          <p:cNvSpPr>
            <a:spLocks noGrp="1"/>
          </p:cNvSpPr>
          <p:nvPr>
            <p:ph type="pic" sz="quarter" idx="14" hasCustomPrompt="1"/>
          </p:nvPr>
        </p:nvSpPr>
        <p:spPr>
          <a:xfrm>
            <a:off x="1605840" y="1819459"/>
            <a:ext cx="1855124" cy="20244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posición de imagen"/>
          <p:cNvSpPr>
            <a:spLocks noGrp="1"/>
          </p:cNvSpPr>
          <p:nvPr>
            <p:ph type="pic" sz="quarter" idx="13" hasCustomPrompt="1"/>
          </p:nvPr>
        </p:nvSpPr>
        <p:spPr>
          <a:xfrm>
            <a:off x="7116536" y="1104764"/>
            <a:ext cx="4070673" cy="48214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2020/5/27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032456" y="610399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982DB9-67AA-4D38-A524-0B843A7174F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2020/5/27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982DB9-67AA-4D38-A524-0B843A7174F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2020/5/27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7780"/>
            <a:ext cx="12191365" cy="6882765"/>
          </a:xfrm>
          <a:prstGeom prst="rect">
            <a:avLst/>
          </a:prstGeom>
          <a:noFill/>
          <a:ln w="381000">
            <a:solidFill>
              <a:srgbClr val="C8B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wipe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transition spd="slow" advClick="0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F2F2F2">
                <a:alpha val="100000"/>
              </a:srgb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  <a:t>2020/5/27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endParaRPr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marL="914400" lvl="0" indent="-914400" algn="ctr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4.jpeg"/><Relationship Id="rId18" Type="http://schemas.openxmlformats.org/officeDocument/2006/relationships/image" Target="../media/image1.sv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12" Type="http://schemas.openxmlformats.org/officeDocument/2006/relationships/image" Target="../media/image43.jpe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mage.baidu.com/i?ct=503316480&amp;z=0&amp;tn=baiduimagedetail&amp;word=%CB%EF%D6%D0%C9%BD&amp;in=13700&amp;cl=2&amp;lm=-1&amp;pn=59&amp;rn=1&amp;di=14899545480&amp;ln=1&amp;fr=&amp;ic=0&amp;s=0&amp;se=1&amp;sme=0" TargetMode="External"/><Relationship Id="rId11" Type="http://schemas.openxmlformats.org/officeDocument/2006/relationships/hyperlink" Target="http://image.baidu.com/i?ct=503316480&amp;z=0&amp;tn=baiduimagedetail&amp;word=%BF%B5%D3%D0%CE%AA&amp;in=22791&amp;cl=2&amp;lm=-1&amp;pn=5&amp;rn=1&amp;di=30009139860&amp;ln=1&amp;fr=&amp;ic=0&amp;s=0&amp;se=1&amp;sme=0" TargetMode="External"/><Relationship Id="rId5" Type="http://schemas.openxmlformats.org/officeDocument/2006/relationships/image" Target="../media/image39.png"/><Relationship Id="rId15" Type="http://schemas.openxmlformats.org/officeDocument/2006/relationships/image" Target="../media/image46.jpeg"/><Relationship Id="rId10" Type="http://schemas.openxmlformats.org/officeDocument/2006/relationships/image" Target="../media/image42.jpeg"/><Relationship Id="rId4" Type="http://schemas.openxmlformats.org/officeDocument/2006/relationships/image" Target="../media/image38.jpeg"/><Relationship Id="rId9" Type="http://schemas.openxmlformats.org/officeDocument/2006/relationships/hyperlink" Target="http://image.baidu.com/i?ct=503316480&amp;z=0&amp;tn=baiduimagedetail&amp;word=%C0%EE%BA%E8%D5%C2&amp;in=7211&amp;cl=2&amp;lm=-1&amp;pn=37&amp;rn=1&amp;di=6170820480&amp;ln=1&amp;fr=&amp;ic=0&amp;s=0&amp;se=1&amp;sme=0" TargetMode="External"/><Relationship Id="rId1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11.png"/><Relationship Id="rId7" Type="http://schemas.openxmlformats.org/officeDocument/2006/relationships/slide" Target="slide3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6.xml"/><Relationship Id="rId5" Type="http://schemas.openxmlformats.org/officeDocument/2006/relationships/slide" Target="slide34.xml"/><Relationship Id="rId4" Type="http://schemas.openxmlformats.org/officeDocument/2006/relationships/slide" Target="slide47.xml"/><Relationship Id="rId9" Type="http://schemas.openxmlformats.org/officeDocument/2006/relationships/slide" Target="slide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sv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sv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svg"/><Relationship Id="rId5" Type="http://schemas.openxmlformats.org/officeDocument/2006/relationships/image" Target="../media/image47.png"/><Relationship Id="rId4" Type="http://schemas.openxmlformats.org/officeDocument/2006/relationships/slide" Target="slide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4.png"/><Relationship Id="rId7" Type="http://schemas.openxmlformats.org/officeDocument/2006/relationships/hyperlink" Target="16&#21488;&#20799;&#24196;&#22823;&#25463;.m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hyperlink" Target="14&#24179;&#22411;&#20851;&#22823;&#25463;.mpg" TargetMode="External"/><Relationship Id="rId10" Type="http://schemas.openxmlformats.org/officeDocument/2006/relationships/image" Target="../media/image59.jpeg"/><Relationship Id="rId4" Type="http://schemas.openxmlformats.org/officeDocument/2006/relationships/image" Target="../media/image55.jpeg"/><Relationship Id="rId9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svg"/><Relationship Id="rId5" Type="http://schemas.openxmlformats.org/officeDocument/2006/relationships/image" Target="../media/image47.png"/><Relationship Id="rId4" Type="http://schemas.openxmlformats.org/officeDocument/2006/relationships/slide" Target="slide3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10" Type="http://schemas.openxmlformats.org/officeDocument/2006/relationships/image" Target="../media/image1.svg"/><Relationship Id="rId4" Type="http://schemas.openxmlformats.org/officeDocument/2006/relationships/image" Target="../media/image68.jpeg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7164070" y="133350"/>
            <a:ext cx="3953510" cy="2972435"/>
            <a:chOff x="11282" y="210"/>
            <a:chExt cx="6226" cy="4681"/>
          </a:xfrm>
        </p:grpSpPr>
        <p:sp>
          <p:nvSpPr>
            <p:cNvPr id="5" name="文本框 4"/>
            <p:cNvSpPr txBox="1"/>
            <p:nvPr/>
          </p:nvSpPr>
          <p:spPr>
            <a:xfrm>
              <a:off x="11282" y="210"/>
              <a:ext cx="6226" cy="11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solidFill>
                    <a:srgbClr val="C00000"/>
                  </a:solidFill>
                </a:rPr>
                <a:t>1840</a:t>
              </a:r>
              <a:r>
                <a:rPr lang="zh-CN" altLang="en-US" sz="4000" b="1">
                  <a:solidFill>
                    <a:srgbClr val="C00000"/>
                  </a:solidFill>
                </a:rPr>
                <a:t>年</a:t>
              </a:r>
              <a:r>
                <a:rPr lang="zh-CN" altLang="en-US" sz="4000" b="1"/>
                <a:t>庚子鼠年</a:t>
              </a:r>
            </a:p>
          </p:txBody>
        </p:sp>
        <p:pic>
          <p:nvPicPr>
            <p:cNvPr id="76" name="Picture 39" descr="1840_3_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282" y="1487"/>
              <a:ext cx="6186" cy="34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" name="文本框 8"/>
          <p:cNvSpPr txBox="1"/>
          <p:nvPr/>
        </p:nvSpPr>
        <p:spPr>
          <a:xfrm>
            <a:off x="8126095" y="2955290"/>
            <a:ext cx="2404745" cy="4603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     </a:t>
            </a:r>
            <a:r>
              <a:rPr lang="en-US" altLang="zh-CN" sz="2400" b="1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    鸦片战争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334885" y="3688715"/>
            <a:ext cx="3892550" cy="2686050"/>
            <a:chOff x="11425" y="5826"/>
            <a:chExt cx="6130" cy="4230"/>
          </a:xfrm>
        </p:grpSpPr>
        <p:sp>
          <p:nvSpPr>
            <p:cNvPr id="6" name="文本框 5"/>
            <p:cNvSpPr txBox="1"/>
            <p:nvPr/>
          </p:nvSpPr>
          <p:spPr>
            <a:xfrm>
              <a:off x="11425" y="5826"/>
              <a:ext cx="6043" cy="11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solidFill>
                    <a:srgbClr val="C00000"/>
                  </a:solidFill>
                </a:rPr>
                <a:t>1900</a:t>
              </a:r>
              <a:r>
                <a:rPr lang="zh-CN" altLang="en-US" sz="4000" b="1">
                  <a:solidFill>
                    <a:srgbClr val="C00000"/>
                  </a:solidFill>
                </a:rPr>
                <a:t>年</a:t>
              </a:r>
              <a:r>
                <a:rPr lang="zh-CN" altLang="en-US" sz="4000" b="1"/>
                <a:t>庚子鼠年</a:t>
              </a:r>
            </a:p>
          </p:txBody>
        </p:sp>
        <p:pic>
          <p:nvPicPr>
            <p:cNvPr id="30" name="Picture 3" descr="八国联军在天津登陆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481" y="7090"/>
              <a:ext cx="6074" cy="296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0" name="文本框 9"/>
          <p:cNvSpPr txBox="1"/>
          <p:nvPr/>
        </p:nvSpPr>
        <p:spPr>
          <a:xfrm>
            <a:off x="8051165" y="6289040"/>
            <a:ext cx="2496185" cy="4603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     </a:t>
            </a:r>
            <a:r>
              <a:rPr lang="zh-CN" altLang="en-US" sz="2400" b="1"/>
              <a:t>八国联军侵华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39725" y="619760"/>
            <a:ext cx="5158740" cy="4656455"/>
            <a:chOff x="535" y="976"/>
            <a:chExt cx="8124" cy="7333"/>
          </a:xfrm>
        </p:grpSpPr>
        <p:sp>
          <p:nvSpPr>
            <p:cNvPr id="4" name="文本框 3"/>
            <p:cNvSpPr txBox="1"/>
            <p:nvPr/>
          </p:nvSpPr>
          <p:spPr>
            <a:xfrm>
              <a:off x="1567" y="976"/>
              <a:ext cx="6060" cy="11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solidFill>
                    <a:srgbClr val="C00000"/>
                  </a:solidFill>
                </a:rPr>
                <a:t>2020</a:t>
              </a:r>
              <a:r>
                <a:rPr lang="zh-CN" altLang="en-US" sz="4000" b="1">
                  <a:solidFill>
                    <a:srgbClr val="C00000"/>
                  </a:solidFill>
                </a:rPr>
                <a:t>年</a:t>
              </a:r>
              <a:r>
                <a:rPr lang="zh-CN" altLang="en-US" sz="4000" b="1"/>
                <a:t>庚子鼠年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" y="2223"/>
              <a:ext cx="8124" cy="6086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1314450" y="5276215"/>
            <a:ext cx="3209290" cy="8299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400" b="1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中共领导全民，</a:t>
            </a:r>
          </a:p>
          <a:p>
            <a:r>
              <a:rPr lang="zh-CN" altLang="en-US" sz="2400" b="1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众志成城，抗击疫情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"/>
            <a:ext cx="12192000" cy="68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047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9" y="14287"/>
            <a:ext cx="10535478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396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69925" y="827405"/>
            <a:ext cx="5138420" cy="3160395"/>
            <a:chOff x="1819" y="3424"/>
            <a:chExt cx="5963" cy="5233"/>
          </a:xfrm>
        </p:grpSpPr>
        <p:pic>
          <p:nvPicPr>
            <p:cNvPr id="8228" name="Picture 4" descr="http://img1.gtimg.com/cul/pics/hv1/17/234/1926/125297837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19" y="3424"/>
              <a:ext cx="5963" cy="4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2413" y="8047"/>
              <a:ext cx="5369" cy="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/>
                <a:t>中英《南京条约》签订时的场景图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453505" y="827533"/>
            <a:ext cx="5387340" cy="3055176"/>
            <a:chOff x="1628" y="2194"/>
            <a:chExt cx="6107" cy="4002"/>
          </a:xfrm>
        </p:grpSpPr>
        <p:pic>
          <p:nvPicPr>
            <p:cNvPr id="5" name="图片 -2147482618" descr="C:\Users\lenovo\Documents\Tencent Files\1178075499\FileRecv\MobileFile\IMG_8260(20190605-081359)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" y="2194"/>
              <a:ext cx="6107" cy="35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2739" y="5714"/>
              <a:ext cx="4996" cy="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/>
                  </a:solidFill>
                </a:rPr>
                <a:t>中英《天津条约》签订时的场景图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9290" y="4105275"/>
            <a:ext cx="5307330" cy="2551430"/>
            <a:chOff x="1737" y="4172"/>
            <a:chExt cx="6143" cy="3658"/>
          </a:xfrm>
        </p:grpSpPr>
        <p:pic>
          <p:nvPicPr>
            <p:cNvPr id="8" name="图片 -2147482624" descr="c:\users\lenovo\appdata\roaming\360se6\User Data\temp\7e6111c8576227f86a1df18c9dd242eb_129555187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7" y="4172"/>
              <a:ext cx="6054" cy="31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2436" y="7302"/>
              <a:ext cx="5444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/>
                <a:t>中日《马关条约》签订时的场景图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52870" y="3987165"/>
            <a:ext cx="5508625" cy="2695659"/>
            <a:chOff x="1852" y="3558"/>
            <a:chExt cx="6182" cy="6004"/>
          </a:xfrm>
        </p:grpSpPr>
        <p:pic>
          <p:nvPicPr>
            <p:cNvPr id="29" name="图片 34817" descr="13"/>
            <p:cNvPicPr>
              <a:picLocks noChangeAspect="1" noChangeArrowheads="1"/>
            </p:cNvPicPr>
            <p:nvPr/>
          </p:nvPicPr>
          <p:blipFill>
            <a:blip r:embed="rId6" cstate="print"/>
            <a:srcRect b="6396"/>
            <a:stretch>
              <a:fillRect/>
            </a:stretch>
          </p:blipFill>
          <p:spPr bwMode="auto">
            <a:xfrm>
              <a:off x="1852" y="3558"/>
              <a:ext cx="6182" cy="5087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1" name="文本框 10"/>
            <p:cNvSpPr txBox="1"/>
            <p:nvPr/>
          </p:nvSpPr>
          <p:spPr>
            <a:xfrm>
              <a:off x="3141" y="8742"/>
              <a:ext cx="4294" cy="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/>
                  </a:solidFill>
                </a:rPr>
                <a:t>《辛丑条约》签订时的场景图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33350" y="79375"/>
            <a:ext cx="3227814" cy="6451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历史回眸：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024880" y="6113145"/>
            <a:ext cx="3002280" cy="3987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太和殿镏金铜缸刮痕累累</a:t>
            </a:r>
          </a:p>
        </p:txBody>
      </p:sp>
      <p:sp>
        <p:nvSpPr>
          <p:cNvPr id="2" name="矩形 1"/>
          <p:cNvSpPr/>
          <p:nvPr/>
        </p:nvSpPr>
        <p:spPr>
          <a:xfrm>
            <a:off x="8236887" y="1777432"/>
            <a:ext cx="2225040" cy="3987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华文新魏" pitchFamily="2" charset="-122"/>
                <a:ea typeface="华文新魏" pitchFamily="2" charset="-122"/>
              </a:rPr>
              <a:t>残垣断壁的圆明园</a:t>
            </a:r>
          </a:p>
        </p:txBody>
      </p:sp>
      <p:pic>
        <p:nvPicPr>
          <p:cNvPr id="13317" name="Picture 2" descr="11481237969297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" y="771525"/>
            <a:ext cx="8075930" cy="420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58760_20120701230317680200_1.jpg"/>
          <p:cNvPicPr>
            <a:picLocks noChangeAspect="1"/>
          </p:cNvPicPr>
          <p:nvPr/>
        </p:nvPicPr>
        <p:blipFill>
          <a:blip r:embed="rId4"/>
          <a:srcRect l="21429" t="18007" r="14285" b="5642"/>
          <a:stretch>
            <a:fillRect/>
          </a:stretch>
        </p:blipFill>
        <p:spPr>
          <a:xfrm>
            <a:off x="2836545" y="2357120"/>
            <a:ext cx="9181465" cy="3674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69215" y="22860"/>
            <a:ext cx="3227814" cy="6451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历史见证：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5516245"/>
            <a:ext cx="12192635" cy="1260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</a:rPr>
              <a:t>启示：</a:t>
            </a:r>
            <a:r>
              <a:rPr lang="zh-CN" altLang="en-US" sz="3200" b="1">
                <a:solidFill>
                  <a:schemeClr val="tx2"/>
                </a:solidFill>
              </a:rPr>
              <a:t>落后就要挨打，弱国无外交，</a:t>
            </a:r>
          </a:p>
          <a:p>
            <a:r>
              <a:rPr lang="zh-CN" altLang="en-US" sz="3200" b="1">
                <a:solidFill>
                  <a:schemeClr val="tx2"/>
                </a:solidFill>
              </a:rPr>
              <a:t>要以经济建设为中心，大力发展生产力，提高我国的综合国力等。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2" grpId="0" bldLvl="0" animBg="1"/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65"/>
            <a:ext cx="12192000" cy="65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1246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2"/>
          <p:cNvSpPr>
            <a:spLocks noEditPoints="1"/>
          </p:cNvSpPr>
          <p:nvPr/>
        </p:nvSpPr>
        <p:spPr bwMode="auto">
          <a:xfrm rot="10800000" flipH="1" flipV="1">
            <a:off x="0" y="80645"/>
            <a:ext cx="4866005" cy="70231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l"/>
            <a:r>
              <a:rPr lang="en-US" altLang="zh-CN" sz="3600" b="1" dirty="0">
                <a:solidFill>
                  <a:schemeClr val="bg1"/>
                </a:solidFill>
              </a:rPr>
              <a:t>    </a:t>
            </a:r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②</a:t>
            </a:r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国民自救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1226820" y="1297305"/>
            <a:ext cx="370205" cy="4263390"/>
          </a:xfrm>
          <a:prstGeom prst="leftBrace">
            <a:avLst/>
          </a:prstGeom>
          <a:ln w="34925" cmpd="sng">
            <a:solidFill>
              <a:srgbClr val="95373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700" name="Text Box 12"/>
          <p:cNvSpPr txBox="1">
            <a:spLocks noChangeArrowheads="1"/>
          </p:cNvSpPr>
          <p:nvPr/>
        </p:nvSpPr>
        <p:spPr bwMode="auto">
          <a:xfrm>
            <a:off x="1689734" y="1322401"/>
            <a:ext cx="10502265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鸦片战争</a:t>
            </a:r>
            <a:r>
              <a:rPr kumimoji="1"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kumimoji="1"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林则徐、</a:t>
            </a:r>
            <a:r>
              <a:rPr kumimoji="1"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关天培、陈化成等</a:t>
            </a:r>
            <a:r>
              <a:rPr kumimoji="1"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抗英、三元里人民抗英</a:t>
            </a:r>
          </a:p>
        </p:txBody>
      </p:sp>
      <p:sp>
        <p:nvSpPr>
          <p:cNvPr id="114701" name="Text Box 13"/>
          <p:cNvSpPr txBox="1">
            <a:spLocks noChangeArrowheads="1"/>
          </p:cNvSpPr>
          <p:nvPr/>
        </p:nvSpPr>
        <p:spPr bwMode="auto">
          <a:xfrm>
            <a:off x="1658454" y="2372994"/>
            <a:ext cx="5744735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第二次鸦片战争</a:t>
            </a:r>
            <a:r>
              <a:rPr kumimoji="1"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kumimoji="1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太平天国运动</a:t>
            </a:r>
          </a:p>
        </p:txBody>
      </p:sp>
      <p:sp>
        <p:nvSpPr>
          <p:cNvPr id="114702" name="Text Box 14"/>
          <p:cNvSpPr txBox="1">
            <a:spLocks noChangeArrowheads="1"/>
          </p:cNvSpPr>
          <p:nvPr/>
        </p:nvSpPr>
        <p:spPr bwMode="auto">
          <a:xfrm>
            <a:off x="1559256" y="3544759"/>
            <a:ext cx="821775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甲午战争</a:t>
            </a:r>
            <a:r>
              <a:rPr kumimoji="1"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kumimoji="1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左宝贵、邓世昌、丁汝昌、徐帮道等</a:t>
            </a:r>
            <a:endParaRPr kumimoji="1" lang="zh-CN" altLang="en-US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703" name="Text Box 15"/>
          <p:cNvSpPr txBox="1">
            <a:spLocks noChangeArrowheads="1"/>
          </p:cNvSpPr>
          <p:nvPr/>
        </p:nvSpPr>
        <p:spPr bwMode="auto">
          <a:xfrm>
            <a:off x="-122514" y="4815231"/>
            <a:ext cx="930667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八国联军</a:t>
            </a:r>
            <a:r>
              <a:rPr kumimoji="1" lang="zh-CN" altLang="en-US" sz="3200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侵华战争  </a:t>
            </a:r>
            <a:r>
              <a:rPr kumimoji="1"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kumimoji="1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义和团运动</a:t>
            </a:r>
            <a:endParaRPr kumimoji="1" lang="zh-CN" altLang="en-US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4320" y="1429688"/>
            <a:ext cx="705485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</a:rPr>
              <a:t>中华民族 </a:t>
            </a:r>
            <a:r>
              <a:rPr lang="zh-CN" altLang="en-US" sz="3600" b="1" dirty="0">
                <a:solidFill>
                  <a:srgbClr val="C00000"/>
                </a:solidFill>
              </a:rPr>
              <a:t>抗争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史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140" y="5528973"/>
            <a:ext cx="1988185" cy="11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88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00" grpId="0" bldLvl="0"/>
      <p:bldP spid="114701" grpId="0" bldLvl="0" animBg="1"/>
      <p:bldP spid="114702" grpId="0" bldLvl="0" animBg="1"/>
      <p:bldP spid="11470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1893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90" y="132522"/>
            <a:ext cx="9083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5057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2"/>
          <p:cNvSpPr>
            <a:spLocks noEditPoints="1"/>
          </p:cNvSpPr>
          <p:nvPr/>
        </p:nvSpPr>
        <p:spPr bwMode="auto">
          <a:xfrm rot="10800000" flipH="1" flipV="1">
            <a:off x="0" y="80645"/>
            <a:ext cx="4866005" cy="70231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l"/>
            <a:r>
              <a:rPr lang="en-US" altLang="zh-CN" sz="3600" b="1" dirty="0">
                <a:solidFill>
                  <a:schemeClr val="bg1"/>
                </a:solidFill>
              </a:rPr>
              <a:t>    </a:t>
            </a:r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②</a:t>
            </a:r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国民自救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1226820" y="1297305"/>
            <a:ext cx="370205" cy="4263390"/>
          </a:xfrm>
          <a:prstGeom prst="leftBrace">
            <a:avLst/>
          </a:prstGeom>
          <a:ln w="34925" cmpd="sng">
            <a:solidFill>
              <a:srgbClr val="95373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701" name="Text Box 13"/>
          <p:cNvSpPr txBox="1">
            <a:spLocks noChangeArrowheads="1"/>
          </p:cNvSpPr>
          <p:nvPr/>
        </p:nvSpPr>
        <p:spPr bwMode="auto">
          <a:xfrm>
            <a:off x="1768475" y="1281113"/>
            <a:ext cx="504126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地主阶级</a:t>
            </a:r>
            <a:r>
              <a:rPr kumimoji="1"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1"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洋务派</a:t>
            </a:r>
            <a:r>
              <a:rPr kumimoji="1"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):</a:t>
            </a:r>
            <a:r>
              <a:rPr kumimoji="1"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洋务运动</a:t>
            </a:r>
          </a:p>
        </p:txBody>
      </p:sp>
      <p:sp>
        <p:nvSpPr>
          <p:cNvPr id="114702" name="Text Box 14"/>
          <p:cNvSpPr txBox="1">
            <a:spLocks noChangeArrowheads="1"/>
          </p:cNvSpPr>
          <p:nvPr/>
        </p:nvSpPr>
        <p:spPr bwMode="auto">
          <a:xfrm>
            <a:off x="1774411" y="2461344"/>
            <a:ext cx="509587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</a:t>
            </a:r>
            <a:r>
              <a:rPr kumimoji="1"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1"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维新派</a:t>
            </a:r>
            <a:r>
              <a:rPr kumimoji="1"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):</a:t>
            </a:r>
            <a:r>
              <a:rPr kumimoji="1"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戊戌变法</a:t>
            </a:r>
          </a:p>
        </p:txBody>
      </p:sp>
      <p:sp>
        <p:nvSpPr>
          <p:cNvPr id="114703" name="Text Box 15"/>
          <p:cNvSpPr txBox="1">
            <a:spLocks noChangeArrowheads="1"/>
          </p:cNvSpPr>
          <p:nvPr/>
        </p:nvSpPr>
        <p:spPr bwMode="auto">
          <a:xfrm>
            <a:off x="1755347" y="3725543"/>
            <a:ext cx="512000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</a:t>
            </a:r>
            <a:r>
              <a:rPr kumimoji="1"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1"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革命派</a:t>
            </a:r>
            <a:r>
              <a:rPr kumimoji="1"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):</a:t>
            </a:r>
            <a:r>
              <a:rPr kumimoji="1"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辛亥革命</a:t>
            </a:r>
          </a:p>
        </p:txBody>
      </p:sp>
      <p:sp>
        <p:nvSpPr>
          <p:cNvPr id="114704" name="Text Box 16"/>
          <p:cNvSpPr txBox="1">
            <a:spLocks noChangeArrowheads="1"/>
          </p:cNvSpPr>
          <p:nvPr/>
        </p:nvSpPr>
        <p:spPr bwMode="auto">
          <a:xfrm>
            <a:off x="1689735" y="5089525"/>
            <a:ext cx="546481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</a:t>
            </a:r>
            <a:r>
              <a:rPr kumimoji="1" lang="en-US" altLang="zh-CN" sz="3200" b="1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1" lang="zh-CN" altLang="en-US" sz="3200" b="1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激进派</a:t>
            </a:r>
            <a:r>
              <a:rPr kumimoji="1" lang="en-US" altLang="zh-CN" sz="3200" b="1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):</a:t>
            </a:r>
            <a:r>
              <a:rPr kumimoji="1" lang="zh-CN" altLang="en-US" sz="28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新文化运动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89560" y="1536953"/>
            <a:ext cx="705485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</a:rPr>
              <a:t>中华民族 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探索</a:t>
            </a:r>
            <a:r>
              <a:rPr lang="zh-CN" altLang="en-US" sz="3600" b="1" dirty="0">
                <a:solidFill>
                  <a:srgbClr val="C00000"/>
                </a:solidFill>
              </a:rPr>
              <a:t>史</a:t>
            </a:r>
          </a:p>
        </p:txBody>
      </p:sp>
      <p:sp>
        <p:nvSpPr>
          <p:cNvPr id="114705" name="AutoShape 17"/>
          <p:cNvSpPr/>
          <p:nvPr/>
        </p:nvSpPr>
        <p:spPr>
          <a:xfrm>
            <a:off x="10663280" y="2473959"/>
            <a:ext cx="395605" cy="3086735"/>
          </a:xfrm>
          <a:prstGeom prst="rightBrace">
            <a:avLst>
              <a:gd name="adj1" fmla="val 16693"/>
              <a:gd name="adj2" fmla="val 50028"/>
            </a:avLst>
          </a:prstGeom>
          <a:noFill/>
          <a:ln w="317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hlinkClick r:id="rId3" action="ppaction://hlinksldjump"/>
          </p:cNvPr>
          <p:cNvSpPr/>
          <p:nvPr/>
        </p:nvSpPr>
        <p:spPr>
          <a:xfrm>
            <a:off x="11113495" y="2249487"/>
            <a:ext cx="798195" cy="3535680"/>
          </a:xfrm>
          <a:prstGeom prst="rect">
            <a:avLst/>
          </a:prstGeom>
          <a:solidFill>
            <a:srgbClr val="C00000"/>
          </a:solidFill>
        </p:spPr>
        <p:txBody>
          <a:bodyPr vert="eaVert" wrap="square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近代化的探索</a:t>
            </a:r>
            <a:endParaRPr lang="en-US" altLang="zh-CN" sz="4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60759" y="1183099"/>
            <a:ext cx="1448435" cy="8312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师夷长技以制夷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093650" y="1183099"/>
            <a:ext cx="1005538" cy="8312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自强求富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394552" y="2583264"/>
            <a:ext cx="1448435" cy="4616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君主立宪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394552" y="3885746"/>
            <a:ext cx="1447800" cy="4616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民主共和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242673" y="5188228"/>
            <a:ext cx="1447906" cy="4637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民主科学</a:t>
            </a: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3182620" y="6089650"/>
            <a:ext cx="7333615" cy="58356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无产阶级（中共）：</a:t>
            </a:r>
            <a:r>
              <a:rPr kumimoji="1" lang="zh-CN" altLang="en-US" sz="32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hlinkClick r:id="rId4" action="ppaction://hlinksldjump"/>
              </a:rPr>
              <a:t>新民主主义革命</a:t>
            </a:r>
            <a:endParaRPr kumimoji="1" lang="zh-CN" altLang="en-US" sz="3200" b="1" smtClean="0">
              <a:solidFill>
                <a:srgbClr val="C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75" y="5673090"/>
            <a:ext cx="1988185" cy="11849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48901" y="5198767"/>
            <a:ext cx="1714348" cy="4637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马克思主义</a:t>
            </a:r>
            <a:endParaRPr lang="zh-CN" altLang="en-US" sz="2400" b="1" dirty="0">
              <a:solidFill>
                <a:srgbClr val="FF3300"/>
              </a:solidFill>
              <a:latin typeface="义启小魏楷" panose="02010601030101010101" charset="-128"/>
              <a:ea typeface="义启小魏楷" panose="02010601030101010101" charset="-128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01" grpId="0" bldLvl="0" animBg="1"/>
      <p:bldP spid="114702" grpId="0" bldLvl="0" animBg="1"/>
      <p:bldP spid="114703" grpId="0" bldLvl="0" animBg="1"/>
      <p:bldP spid="114704" grpId="0" bldLvl="0" animBg="1"/>
      <p:bldP spid="114705" grpId="0" bldLvl="0" animBg="1"/>
      <p:bldP spid="27" grpId="0" bldLvl="0" animBg="1"/>
      <p:bldP spid="24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16" grpId="0" bldLvl="0" animBg="1"/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0"/>
            <a:ext cx="9172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47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598" y="5124621"/>
            <a:ext cx="10536402" cy="17333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56"/>
          <a:stretch>
            <a:fillRect/>
          </a:stretch>
        </p:blipFill>
        <p:spPr>
          <a:xfrm rot="16200000">
            <a:off x="3565527" y="-2345455"/>
            <a:ext cx="4681205" cy="93730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" y="1449169"/>
            <a:ext cx="12191999" cy="295465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300" spc="-300" dirty="0" smtClean="0">
                <a:blipFill dpi="0" rotWithShape="1">
                  <a:blip r:embed="rId7"/>
                  <a:srcRect/>
                  <a:tile tx="0" ty="0" sx="100000" sy="100000" flip="none" algn="b"/>
                </a:blip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中国近代史</a:t>
            </a:r>
            <a:endParaRPr lang="en-US" altLang="zh-CN" sz="9300" spc="-300" dirty="0" smtClean="0">
              <a:blipFill dpi="0" rotWithShape="1">
                <a:blip r:embed="rId7"/>
                <a:srcRect/>
                <a:tile tx="0" ty="0" sx="100000" sy="100000" flip="none" algn="b"/>
              </a:blip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300" spc="-300" dirty="0" smtClean="0">
                <a:blipFill dpi="0" rotWithShape="1">
                  <a:blip r:embed="rId7"/>
                  <a:srcRect/>
                  <a:tile tx="0" ty="0" sx="100000" sy="100000" flip="none" algn="b"/>
                </a:blip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复习</a:t>
            </a:r>
            <a:endParaRPr lang="en-US" altLang="zh-CN" sz="9300" spc="-300" dirty="0" smtClean="0">
              <a:blipFill dpi="0" rotWithShape="1">
                <a:blip r:embed="rId7"/>
                <a:srcRect/>
                <a:tile tx="0" ty="0" sx="100000" sy="100000" flip="none" algn="b"/>
              </a:blip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28" y="0"/>
            <a:ext cx="9115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219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0"/>
            <a:ext cx="9134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4128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" y="74412"/>
            <a:ext cx="10058400" cy="633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6381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19050"/>
            <a:ext cx="90963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3893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0"/>
            <a:ext cx="915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5196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0"/>
            <a:ext cx="915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428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7" y="0"/>
            <a:ext cx="9147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2737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9" y="0"/>
            <a:ext cx="9150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5488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5575" y="140970"/>
            <a:ext cx="3509010" cy="6775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dirty="0" smtClean="0"/>
              <a:t>近代化的探索</a:t>
            </a:r>
            <a:endParaRPr lang="en-US" altLang="zh-CN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3" y="246423"/>
            <a:ext cx="4103077" cy="67501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0" y="921434"/>
            <a:ext cx="12192000" cy="0"/>
          </a:xfrm>
          <a:prstGeom prst="line">
            <a:avLst/>
          </a:prstGeom>
          <a:noFill/>
          <a:ln w="28575" cap="flat" cmpd="sng" algn="ctr">
            <a:solidFill>
              <a:srgbClr val="BE0000"/>
            </a:solidFill>
            <a:prstDash val="solid"/>
            <a:miter lim="800000"/>
          </a:ln>
          <a:effectLst/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818718"/>
            <a:ext cx="3067912" cy="2992162"/>
          </a:xfrm>
          <a:prstGeom prst="rect">
            <a:avLst/>
          </a:prstGeom>
        </p:spPr>
      </p:pic>
      <p:sp>
        <p:nvSpPr>
          <p:cNvPr id="23" name="矩形 22"/>
          <p:cNvSpPr>
            <a:spLocks noChangeAspect="1"/>
          </p:cNvSpPr>
          <p:nvPr/>
        </p:nvSpPr>
        <p:spPr>
          <a:xfrm>
            <a:off x="200829" y="1101363"/>
            <a:ext cx="11510010" cy="192595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889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59527" y="1192202"/>
            <a:ext cx="974838" cy="1804100"/>
          </a:xfrm>
          <a:custGeom>
            <a:avLst/>
            <a:gdLst>
              <a:gd name="connsiteX0" fmla="*/ 0 w 863498"/>
              <a:gd name="connsiteY0" fmla="*/ 0 h 1965350"/>
              <a:gd name="connsiteX1" fmla="*/ 682193 w 863498"/>
              <a:gd name="connsiteY1" fmla="*/ 0 h 1965350"/>
              <a:gd name="connsiteX2" fmla="*/ 682193 w 863498"/>
              <a:gd name="connsiteY2" fmla="*/ 737416 h 1965350"/>
              <a:gd name="connsiteX3" fmla="*/ 863498 w 863498"/>
              <a:gd name="connsiteY3" fmla="*/ 982676 h 1965350"/>
              <a:gd name="connsiteX4" fmla="*/ 682193 w 863498"/>
              <a:gd name="connsiteY4" fmla="*/ 1227935 h 1965350"/>
              <a:gd name="connsiteX5" fmla="*/ 682193 w 863498"/>
              <a:gd name="connsiteY5" fmla="*/ 1965350 h 1965350"/>
              <a:gd name="connsiteX6" fmla="*/ 0 w 863498"/>
              <a:gd name="connsiteY6" fmla="*/ 1965350 h 196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3498" h="1965350">
                <a:moveTo>
                  <a:pt x="0" y="0"/>
                </a:moveTo>
                <a:lnTo>
                  <a:pt x="682193" y="0"/>
                </a:lnTo>
                <a:lnTo>
                  <a:pt x="682193" y="737416"/>
                </a:lnTo>
                <a:lnTo>
                  <a:pt x="863498" y="982676"/>
                </a:lnTo>
                <a:lnTo>
                  <a:pt x="682193" y="1227935"/>
                </a:lnTo>
                <a:lnTo>
                  <a:pt x="682193" y="1965350"/>
                </a:lnTo>
                <a:lnTo>
                  <a:pt x="0" y="1965350"/>
                </a:lnTo>
                <a:close/>
              </a:path>
            </a:pathLst>
          </a:custGeom>
          <a:solidFill>
            <a:srgbClr val="BE000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9435" y="1168400"/>
            <a:ext cx="736600" cy="181673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近代化</a:t>
            </a:r>
            <a:endParaRPr lang="zh-CN" altLang="en-US" sz="36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 Box 39"/>
          <p:cNvSpPr txBox="1">
            <a:spLocks noChangeArrowheads="1"/>
          </p:cNvSpPr>
          <p:nvPr/>
        </p:nvSpPr>
        <p:spPr bwMode="auto">
          <a:xfrm>
            <a:off x="1552145" y="1401182"/>
            <a:ext cx="10385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457200">
              <a:defRPr sz="3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sz="2800" b="1" kern="0" noProof="1">
                <a:solidFill>
                  <a:schemeClr val="bg1"/>
                </a:solidFill>
              </a:rPr>
              <a:t>所谓近代化，</a:t>
            </a:r>
            <a:endParaRPr lang="en-US" altLang="zh-CN" sz="2800" b="1" kern="0" noProof="1">
              <a:solidFill>
                <a:schemeClr val="bg1"/>
              </a:solidFill>
            </a:endParaRPr>
          </a:p>
          <a:p>
            <a:pPr lvl="0"/>
            <a:r>
              <a:rPr lang="zh-CN" altLang="en-US" sz="2800" b="1" kern="0" noProof="1">
                <a:solidFill>
                  <a:schemeClr val="bg1"/>
                </a:solidFill>
              </a:rPr>
              <a:t>即是中国人民</a:t>
            </a:r>
            <a:r>
              <a:rPr lang="zh-CN" altLang="en-US" sz="2800" b="1" u="sng" kern="0" noProof="1">
                <a:solidFill>
                  <a:schemeClr val="bg1"/>
                </a:solidFill>
              </a:rPr>
              <a:t>向西方学习</a:t>
            </a:r>
            <a:r>
              <a:rPr lang="zh-CN" altLang="en-US" sz="2800" b="1" kern="0" noProof="1">
                <a:solidFill>
                  <a:schemeClr val="bg1"/>
                </a:solidFill>
              </a:rPr>
              <a:t>，探索救国之路的过程。 </a:t>
            </a:r>
          </a:p>
          <a:p>
            <a:pPr lvl="0">
              <a:defRPr/>
            </a:pPr>
            <a:r>
              <a:rPr lang="zh-CN" altLang="en-US" sz="2800" kern="0" noProof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包括：经济上的工业化，政治上的民主化</a:t>
            </a:r>
            <a:r>
              <a:rPr lang="zh-CN" altLang="en-US" sz="2800" kern="0" noProof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，思想上</a:t>
            </a:r>
            <a:r>
              <a:rPr lang="zh-CN" altLang="en-US" sz="2800" kern="0" noProof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800" kern="0" noProof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自由民主化</a:t>
            </a:r>
            <a:r>
              <a:rPr kumimoji="0" lang="zh-CN" altLang="en-US" sz="2800" b="0" i="0" u="none" strike="noStrike" kern="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。</a:t>
            </a:r>
          </a:p>
        </p:txBody>
      </p: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4144963" y="3164886"/>
            <a:ext cx="7349490" cy="8500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101890" tIns="50944" rIns="101890" bIns="50944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4855" b="1" dirty="0">
                <a:latin typeface="华文新魏" pitchFamily="2" charset="-122"/>
                <a:ea typeface="华文新魏" pitchFamily="2" charset="-122"/>
              </a:rPr>
              <a:t>近代化的</a:t>
            </a:r>
            <a:r>
              <a:rPr kumimoji="1" lang="zh-CN" altLang="en-US" sz="4855" b="1" dirty="0" smtClean="0">
                <a:latin typeface="华文新魏" pitchFamily="2" charset="-122"/>
                <a:ea typeface="华文新魏" pitchFamily="2" charset="-122"/>
              </a:rPr>
              <a:t>探索</a:t>
            </a:r>
            <a:r>
              <a:rPr kumimoji="1" lang="zh-CN" altLang="en-US" sz="2000" b="1" dirty="0" smtClean="0">
                <a:latin typeface="华文新魏" pitchFamily="2" charset="-122"/>
                <a:ea typeface="华文新魏" pitchFamily="2" charset="-122"/>
              </a:rPr>
              <a:t>（</a:t>
            </a:r>
            <a:r>
              <a:rPr kumimoji="1" lang="en-US" altLang="zh-CN" sz="2000" b="1" dirty="0" smtClean="0">
                <a:latin typeface="华文新魏" pitchFamily="2" charset="-122"/>
                <a:ea typeface="华文新魏" pitchFamily="2" charset="-122"/>
              </a:rPr>
              <a:t>19</a:t>
            </a:r>
            <a:r>
              <a:rPr kumimoji="1" lang="en-US" altLang="zh-CN" sz="2000" b="1" dirty="0">
                <a:latin typeface="华文新魏" pitchFamily="2" charset="-122"/>
                <a:ea typeface="华文新魏" pitchFamily="2" charset="-122"/>
              </a:rPr>
              <a:t>世纪60</a:t>
            </a:r>
            <a:r>
              <a:rPr kumimoji="1" lang="en-US" altLang="zh-CN" sz="2000" b="1" dirty="0" smtClean="0">
                <a:latin typeface="华文新魏" pitchFamily="2" charset="-122"/>
                <a:ea typeface="华文新魏" pitchFamily="2" charset="-122"/>
              </a:rPr>
              <a:t>年代-20世纪初</a:t>
            </a:r>
            <a:r>
              <a:rPr kumimoji="1" lang="zh-CN" altLang="en-US" sz="2000" b="1" dirty="0" smtClean="0">
                <a:latin typeface="华文新魏" pitchFamily="2" charset="-122"/>
                <a:ea typeface="华文新魏" pitchFamily="2" charset="-122"/>
              </a:rPr>
              <a:t>）</a:t>
            </a:r>
            <a:endParaRPr kumimoji="1" lang="en-US" altLang="zh-CN" sz="2000" b="1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55" name="Group 30"/>
          <p:cNvGrpSpPr/>
          <p:nvPr/>
        </p:nvGrpSpPr>
        <p:grpSpPr bwMode="auto">
          <a:xfrm>
            <a:off x="2543490" y="3985126"/>
            <a:ext cx="7597977" cy="720953"/>
            <a:chOff x="1202" y="1570"/>
            <a:chExt cx="3402" cy="545"/>
          </a:xfrm>
        </p:grpSpPr>
        <p:sp>
          <p:nvSpPr>
            <p:cNvPr id="56" name="AutoShape 7"/>
            <p:cNvSpPr/>
            <p:nvPr/>
          </p:nvSpPr>
          <p:spPr bwMode="auto">
            <a:xfrm rot="5400000">
              <a:off x="2631" y="141"/>
              <a:ext cx="544" cy="340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76200">
              <a:solidFill>
                <a:srgbClr val="333333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57" name="Line 28"/>
            <p:cNvSpPr>
              <a:spLocks noChangeShapeType="1"/>
            </p:cNvSpPr>
            <p:nvPr/>
          </p:nvSpPr>
          <p:spPr bwMode="auto">
            <a:xfrm>
              <a:off x="2059" y="1841"/>
              <a:ext cx="0" cy="273"/>
            </a:xfrm>
            <a:prstGeom prst="line">
              <a:avLst/>
            </a:prstGeom>
            <a:noFill/>
            <a:ln w="76200">
              <a:solidFill>
                <a:srgbClr val="333333"/>
              </a:solidFill>
              <a:round/>
            </a:ln>
            <a:effectLst/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58" name="Line 29"/>
            <p:cNvSpPr>
              <a:spLocks noChangeShapeType="1"/>
            </p:cNvSpPr>
            <p:nvPr/>
          </p:nvSpPr>
          <p:spPr bwMode="auto">
            <a:xfrm>
              <a:off x="3515" y="1842"/>
              <a:ext cx="0" cy="273"/>
            </a:xfrm>
            <a:prstGeom prst="line">
              <a:avLst/>
            </a:prstGeom>
            <a:noFill/>
            <a:ln w="76200">
              <a:solidFill>
                <a:srgbClr val="333333"/>
              </a:solidFill>
              <a:round/>
            </a:ln>
            <a:effectLst/>
          </p:spPr>
          <p:txBody>
            <a:bodyPr/>
            <a:lstStyle/>
            <a:p>
              <a:endParaRPr lang="zh-CN" altLang="en-US" sz="100"/>
            </a:p>
          </p:txBody>
        </p:sp>
      </p:grp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1411054" y="4598743"/>
            <a:ext cx="2106755" cy="645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square" lIns="101890" tIns="50944" rIns="101890" bIns="50944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525" b="1" dirty="0">
                <a:latin typeface="华文新魏" pitchFamily="2" charset="-122"/>
                <a:ea typeface="华文新魏" pitchFamily="2" charset="-122"/>
              </a:rPr>
              <a:t>洋务运动</a:t>
            </a: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3596653" y="4623341"/>
            <a:ext cx="2016906" cy="645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square" lIns="101890" tIns="50944" rIns="101890" bIns="50944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kumimoji="1" sz="3525" b="1"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 dirty="0"/>
              <a:t>戊戌变法</a:t>
            </a:r>
          </a:p>
        </p:txBody>
      </p:sp>
      <p:sp>
        <p:nvSpPr>
          <p:cNvPr id="61" name="Text Box 5"/>
          <p:cNvSpPr txBox="1">
            <a:spLocks noChangeArrowheads="1"/>
          </p:cNvSpPr>
          <p:nvPr/>
        </p:nvSpPr>
        <p:spPr bwMode="auto">
          <a:xfrm>
            <a:off x="6733493" y="4646738"/>
            <a:ext cx="2017238" cy="645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square" lIns="101890" tIns="50944" rIns="101890" bIns="50944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kumimoji="1" sz="3525" b="1"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 dirty="0"/>
              <a:t>辛亥革命</a:t>
            </a:r>
          </a:p>
        </p:txBody>
      </p:sp>
      <p:sp>
        <p:nvSpPr>
          <p:cNvPr id="62" name="Text Box 6"/>
          <p:cNvSpPr txBox="1">
            <a:spLocks noChangeArrowheads="1"/>
          </p:cNvSpPr>
          <p:nvPr/>
        </p:nvSpPr>
        <p:spPr bwMode="auto">
          <a:xfrm>
            <a:off x="8828906" y="4631375"/>
            <a:ext cx="2794614" cy="645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square" lIns="101890" tIns="50944" rIns="101890" bIns="50944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kumimoji="1" sz="3525" b="1"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 dirty="0" smtClean="0"/>
              <a:t>新文化运动</a:t>
            </a:r>
            <a:endParaRPr lang="zh-CN" altLang="en-US" dirty="0"/>
          </a:p>
        </p:txBody>
      </p:sp>
      <p:sp>
        <p:nvSpPr>
          <p:cNvPr id="69" name="AutoShape 12"/>
          <p:cNvSpPr>
            <a:spLocks noChangeArrowheads="1"/>
          </p:cNvSpPr>
          <p:nvPr/>
        </p:nvSpPr>
        <p:spPr bwMode="auto">
          <a:xfrm>
            <a:off x="3703972" y="5778386"/>
            <a:ext cx="1409892" cy="503237"/>
          </a:xfrm>
          <a:prstGeom prst="rightArrow">
            <a:avLst>
              <a:gd name="adj1" fmla="val 50000"/>
              <a:gd name="adj2" fmla="val 28628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1890" tIns="50944" rIns="101890" bIns="50944" anchor="ctr"/>
          <a:lstStyle/>
          <a:p>
            <a:endParaRPr lang="zh-CN" altLang="en-US" sz="10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0" name="Line 26"/>
          <p:cNvSpPr>
            <a:spLocks noChangeShapeType="1"/>
          </p:cNvSpPr>
          <p:nvPr/>
        </p:nvSpPr>
        <p:spPr bwMode="auto">
          <a:xfrm>
            <a:off x="2508931" y="5129892"/>
            <a:ext cx="0" cy="576263"/>
          </a:xfrm>
          <a:prstGeom prst="line">
            <a:avLst/>
          </a:prstGeom>
          <a:noFill/>
          <a:ln w="63500">
            <a:solidFill>
              <a:srgbClr val="333333"/>
            </a:solidFill>
            <a:round/>
            <a:tailEnd type="triangle" w="med" len="med"/>
          </a:ln>
          <a:effectLst/>
        </p:spPr>
        <p:txBody>
          <a:bodyPr lIns="101890" tIns="50944" rIns="101890" bIns="50944"/>
          <a:lstStyle/>
          <a:p>
            <a:endParaRPr lang="zh-CN" altLang="en-US" sz="100"/>
          </a:p>
        </p:txBody>
      </p:sp>
      <p:sp>
        <p:nvSpPr>
          <p:cNvPr id="71" name="Oval 42"/>
          <p:cNvSpPr>
            <a:spLocks noChangeArrowheads="1"/>
          </p:cNvSpPr>
          <p:nvPr/>
        </p:nvSpPr>
        <p:spPr bwMode="auto">
          <a:xfrm>
            <a:off x="1771484" y="5775231"/>
            <a:ext cx="1497766" cy="6873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1890" tIns="50944" rIns="101890" bIns="50944" anchor="ctr"/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器物</a:t>
            </a:r>
          </a:p>
        </p:txBody>
      </p:sp>
      <p:sp>
        <p:nvSpPr>
          <p:cNvPr id="72" name="矩形 71"/>
          <p:cNvSpPr/>
          <p:nvPr/>
        </p:nvSpPr>
        <p:spPr>
          <a:xfrm>
            <a:off x="509721" y="4614220"/>
            <a:ext cx="800219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开端</a:t>
            </a:r>
          </a:p>
        </p:txBody>
      </p:sp>
      <p:sp>
        <p:nvSpPr>
          <p:cNvPr id="73" name="AutoShape 13"/>
          <p:cNvSpPr>
            <a:spLocks noChangeArrowheads="1"/>
          </p:cNvSpPr>
          <p:nvPr/>
        </p:nvSpPr>
        <p:spPr bwMode="auto">
          <a:xfrm>
            <a:off x="7693981" y="5805577"/>
            <a:ext cx="1303271" cy="503237"/>
          </a:xfrm>
          <a:prstGeom prst="rightArrow">
            <a:avLst>
              <a:gd name="adj1" fmla="val 50000"/>
              <a:gd name="adj2" fmla="val 28628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1890" tIns="50944" rIns="101890" bIns="50944" anchor="ctr"/>
          <a:lstStyle/>
          <a:p>
            <a:endParaRPr lang="zh-CN" altLang="en-US" sz="100">
              <a:solidFill>
                <a:schemeClr val="lt1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74" name="Group 25"/>
          <p:cNvGrpSpPr/>
          <p:nvPr/>
        </p:nvGrpSpPr>
        <p:grpSpPr bwMode="auto">
          <a:xfrm>
            <a:off x="5037744" y="5123226"/>
            <a:ext cx="2280050" cy="582929"/>
            <a:chOff x="2426" y="2840"/>
            <a:chExt cx="998" cy="409"/>
          </a:xfrm>
        </p:grpSpPr>
        <p:sp>
          <p:nvSpPr>
            <p:cNvPr id="75" name="Line 23"/>
            <p:cNvSpPr>
              <a:spLocks noChangeShapeType="1"/>
            </p:cNvSpPr>
            <p:nvPr/>
          </p:nvSpPr>
          <p:spPr bwMode="auto">
            <a:xfrm>
              <a:off x="2426" y="2840"/>
              <a:ext cx="454" cy="409"/>
            </a:xfrm>
            <a:prstGeom prst="line">
              <a:avLst/>
            </a:prstGeom>
            <a:noFill/>
            <a:ln w="63500">
              <a:solidFill>
                <a:srgbClr val="333333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76" name="Line 24"/>
            <p:cNvSpPr>
              <a:spLocks noChangeShapeType="1"/>
            </p:cNvSpPr>
            <p:nvPr/>
          </p:nvSpPr>
          <p:spPr bwMode="auto">
            <a:xfrm flipH="1">
              <a:off x="3061" y="2840"/>
              <a:ext cx="363" cy="408"/>
            </a:xfrm>
            <a:prstGeom prst="line">
              <a:avLst/>
            </a:prstGeom>
            <a:noFill/>
            <a:ln w="63500">
              <a:solidFill>
                <a:srgbClr val="333333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 sz="100"/>
            </a:p>
          </p:txBody>
        </p:sp>
      </p:grpSp>
      <p:sp>
        <p:nvSpPr>
          <p:cNvPr id="77" name="Line 27"/>
          <p:cNvSpPr>
            <a:spLocks noChangeShapeType="1"/>
          </p:cNvSpPr>
          <p:nvPr/>
        </p:nvSpPr>
        <p:spPr bwMode="auto">
          <a:xfrm>
            <a:off x="10154386" y="5168590"/>
            <a:ext cx="0" cy="576263"/>
          </a:xfrm>
          <a:prstGeom prst="line">
            <a:avLst/>
          </a:prstGeom>
          <a:noFill/>
          <a:ln w="63500">
            <a:solidFill>
              <a:srgbClr val="333333"/>
            </a:solidFill>
            <a:round/>
            <a:tailEnd type="triangle" w="med" len="med"/>
          </a:ln>
          <a:effectLst/>
        </p:spPr>
        <p:txBody>
          <a:bodyPr lIns="101890" tIns="50944" rIns="101890" bIns="50944"/>
          <a:lstStyle/>
          <a:p>
            <a:endParaRPr lang="zh-CN" altLang="en-US" sz="100"/>
          </a:p>
        </p:txBody>
      </p:sp>
      <p:sp>
        <p:nvSpPr>
          <p:cNvPr id="78" name="Oval 44"/>
          <p:cNvSpPr>
            <a:spLocks noChangeArrowheads="1"/>
          </p:cNvSpPr>
          <p:nvPr/>
        </p:nvSpPr>
        <p:spPr bwMode="auto">
          <a:xfrm>
            <a:off x="5507574" y="5775231"/>
            <a:ext cx="1554394" cy="7556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1890" tIns="50944" rIns="101890" bIns="50944" anchor="ctr"/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制度</a:t>
            </a:r>
          </a:p>
        </p:txBody>
      </p:sp>
      <p:sp>
        <p:nvSpPr>
          <p:cNvPr id="79" name="Oval 45"/>
          <p:cNvSpPr>
            <a:spLocks noChangeArrowheads="1"/>
          </p:cNvSpPr>
          <p:nvPr/>
        </p:nvSpPr>
        <p:spPr bwMode="auto">
          <a:xfrm>
            <a:off x="9231504" y="5775231"/>
            <a:ext cx="2270235" cy="7822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1890" tIns="50944" rIns="101890" bIns="50944" anchor="ctr"/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思想文化</a:t>
            </a:r>
            <a:endParaRPr lang="zh-CN" altLang="en-US" sz="4000" dirty="0">
              <a:solidFill>
                <a:schemeClr val="bg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40835" y="6488668"/>
            <a:ext cx="12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学技术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833553" y="6488668"/>
            <a:ext cx="12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学制度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9752413" y="6535493"/>
            <a:ext cx="12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学思想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3" grpId="0" bldLvl="0" animBg="1"/>
      <p:bldP spid="26" grpId="0" bldLvl="0" animBg="1"/>
      <p:bldP spid="27" grpId="0"/>
      <p:bldP spid="52" grpId="0" bldLvl="0"/>
      <p:bldP spid="54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7" grpId="0" bldLvl="0" animBg="1"/>
      <p:bldP spid="78" grpId="0" bldLvl="0" animBg="1"/>
      <p:bldP spid="7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91" name="表格 102490"/>
          <p:cNvGraphicFramePr/>
          <p:nvPr>
            <p:extLst>
              <p:ext uri="{D42A27DB-BD31-4B8C-83A1-F6EECF244321}">
                <p14:modId xmlns:p14="http://schemas.microsoft.com/office/powerpoint/2010/main" val="3252798396"/>
              </p:ext>
            </p:extLst>
          </p:nvPr>
        </p:nvGraphicFramePr>
        <p:xfrm>
          <a:off x="323712" y="917004"/>
          <a:ext cx="9528313" cy="5043488"/>
        </p:xfrm>
        <a:graphic>
          <a:graphicData uri="http://schemas.openxmlformats.org/drawingml/2006/table">
            <a:tbl>
              <a:tblPr/>
              <a:tblGrid>
                <a:gridCol w="1908175"/>
                <a:gridCol w="1584325"/>
                <a:gridCol w="1927639"/>
                <a:gridCol w="2597426"/>
                <a:gridCol w="1510748"/>
              </a:tblGrid>
              <a:tr h="59848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solidFill>
                            <a:srgbClr val="0000CC"/>
                          </a:solidFill>
                        </a:rPr>
                        <a:t> </a:t>
                      </a:r>
                      <a:r>
                        <a:rPr lang="zh-CN" altLang="en-US" b="1" dirty="0">
                          <a:solidFill>
                            <a:srgbClr val="0000CC"/>
                          </a:solidFill>
                        </a:rPr>
                        <a:t>运动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solidFill>
                            <a:srgbClr val="0000CC"/>
                          </a:solidFill>
                        </a:rPr>
                        <a:t> </a:t>
                      </a:r>
                      <a:r>
                        <a:rPr lang="zh-CN" altLang="en-US" b="1" dirty="0">
                          <a:solidFill>
                            <a:srgbClr val="0000CC"/>
                          </a:solidFill>
                        </a:rPr>
                        <a:t>派别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b="1" dirty="0">
                          <a:solidFill>
                            <a:srgbClr val="0000CC"/>
                          </a:solidFill>
                        </a:rPr>
                        <a:t>人物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b="1" dirty="0">
                          <a:solidFill>
                            <a:srgbClr val="0000CC"/>
                          </a:solidFill>
                        </a:rPr>
                        <a:t>主张、口号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solidFill>
                            <a:srgbClr val="0000CC"/>
                          </a:solidFill>
                        </a:rPr>
                        <a:t> </a:t>
                      </a:r>
                      <a:r>
                        <a:rPr lang="zh-CN" altLang="en-US" b="1" dirty="0">
                          <a:solidFill>
                            <a:srgbClr val="0000CC"/>
                          </a:solidFill>
                        </a:rPr>
                        <a:t>性质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521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solidFill>
                            <a:srgbClr val="0000CC"/>
                          </a:solidFill>
                        </a:rPr>
                        <a:t> </a:t>
                      </a:r>
                      <a:endParaRPr lang="zh-CN" altLang="en-US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01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806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solidFill>
                            <a:srgbClr val="0000CC"/>
                          </a:solidFill>
                        </a:rPr>
                        <a:t> </a:t>
                      </a:r>
                      <a:endParaRPr lang="zh-CN" altLang="en-US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36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b="1" dirty="0" smtClean="0">
                          <a:solidFill>
                            <a:srgbClr val="C00000"/>
                          </a:solidFill>
                        </a:rPr>
                        <a:t>资产阶级激进派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2452" name="文本框 102451"/>
          <p:cNvSpPr txBox="1"/>
          <p:nvPr/>
        </p:nvSpPr>
        <p:spPr>
          <a:xfrm>
            <a:off x="512000" y="1771516"/>
            <a:ext cx="201612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</a:rPr>
              <a:t>洋务运动</a:t>
            </a:r>
          </a:p>
        </p:txBody>
      </p:sp>
      <p:sp>
        <p:nvSpPr>
          <p:cNvPr id="102453" name="文本框 102452"/>
          <p:cNvSpPr txBox="1"/>
          <p:nvPr/>
        </p:nvSpPr>
        <p:spPr>
          <a:xfrm>
            <a:off x="512000" y="2639522"/>
            <a:ext cx="183515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</a:rPr>
              <a:t>维新变法</a:t>
            </a:r>
            <a:r>
              <a:rPr lang="zh-CN" altLang="en-US" sz="2800" b="1" dirty="0" smtClean="0">
                <a:solidFill>
                  <a:srgbClr val="FF0000"/>
                </a:solidFill>
                <a:latin typeface="Tahoma" panose="020B0604030504040204" pitchFamily="34" charset="0"/>
              </a:rPr>
              <a:t>运动 </a:t>
            </a:r>
            <a:endParaRPr lang="zh-CN" altLang="en-US" sz="2800" b="1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102454" name="文本框 102453"/>
          <p:cNvSpPr txBox="1"/>
          <p:nvPr/>
        </p:nvSpPr>
        <p:spPr>
          <a:xfrm>
            <a:off x="453198" y="3810999"/>
            <a:ext cx="18732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</a:rPr>
              <a:t>辛亥革命</a:t>
            </a:r>
          </a:p>
        </p:txBody>
      </p:sp>
      <p:sp>
        <p:nvSpPr>
          <p:cNvPr id="102455" name="文本框 102454"/>
          <p:cNvSpPr txBox="1"/>
          <p:nvPr/>
        </p:nvSpPr>
        <p:spPr>
          <a:xfrm>
            <a:off x="331025" y="4999740"/>
            <a:ext cx="20161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</a:rPr>
              <a:t>新文化运动</a:t>
            </a:r>
          </a:p>
        </p:txBody>
      </p:sp>
      <p:sp>
        <p:nvSpPr>
          <p:cNvPr id="102456" name="文本框 102455"/>
          <p:cNvSpPr txBox="1"/>
          <p:nvPr/>
        </p:nvSpPr>
        <p:spPr>
          <a:xfrm>
            <a:off x="227806" y="-46036"/>
            <a:ext cx="6408738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</a:rPr>
              <a:t>艰难探索（四次运动）</a:t>
            </a:r>
          </a:p>
        </p:txBody>
      </p:sp>
      <p:sp>
        <p:nvSpPr>
          <p:cNvPr id="102474" name="文本框 102473"/>
          <p:cNvSpPr txBox="1"/>
          <p:nvPr/>
        </p:nvSpPr>
        <p:spPr>
          <a:xfrm>
            <a:off x="2217121" y="1858890"/>
            <a:ext cx="1727200" cy="3081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</a:rPr>
              <a:t>洋务派</a:t>
            </a:r>
          </a:p>
          <a:p>
            <a:endParaRPr lang="zh-CN" altLang="en-US" sz="2800" b="1" dirty="0">
              <a:solidFill>
                <a:schemeClr val="hlink"/>
              </a:solidFill>
              <a:latin typeface="Arial" panose="020B0604020202020204" pitchFamily="34" charset="0"/>
            </a:endParaRPr>
          </a:p>
          <a:p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</a:rPr>
              <a:t>资产阶级维新派</a:t>
            </a:r>
          </a:p>
          <a:p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</a:rPr>
              <a:t>资产阶级革命派</a:t>
            </a:r>
          </a:p>
          <a:p>
            <a:endParaRPr lang="zh-CN" altLang="en-US" sz="2800" b="1" dirty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102481" name="文本框 102480"/>
          <p:cNvSpPr txBox="1"/>
          <p:nvPr/>
        </p:nvSpPr>
        <p:spPr>
          <a:xfrm>
            <a:off x="3839615" y="1595020"/>
            <a:ext cx="2051048" cy="378565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中央：奕</a:t>
            </a: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地方：曾、李、左、张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康有为、梁启超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孙中山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陈独秀、胡适、</a:t>
            </a: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鲁迅、李大钊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482" name="文本框 102481"/>
          <p:cNvSpPr txBox="1"/>
          <p:nvPr/>
        </p:nvSpPr>
        <p:spPr>
          <a:xfrm>
            <a:off x="5665692" y="1548841"/>
            <a:ext cx="2875721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</a:rPr>
              <a:t>学习西方军事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技术</a:t>
            </a:r>
            <a:r>
              <a:rPr lang="zh-CN" altLang="en-US" sz="2400" b="1" dirty="0" smtClean="0">
                <a:latin typeface="Arial" panose="020B0604020202020204" pitchFamily="34" charset="0"/>
              </a:rPr>
              <a:t>   “自强”</a:t>
            </a:r>
            <a:r>
              <a:rPr lang="zh-CN" altLang="en-US" sz="2400" b="1" dirty="0" smtClean="0">
                <a:latin typeface="Arial" panose="020B0604020202020204" pitchFamily="34" charset="0"/>
              </a:rPr>
              <a:t>“求富”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endParaRPr lang="zh-CN" altLang="en-US" sz="2400" b="1" dirty="0">
              <a:latin typeface="Arial" panose="020B0604020202020204" pitchFamily="34" charset="0"/>
            </a:endParaRPr>
          </a:p>
          <a:p>
            <a:r>
              <a:rPr lang="zh-CN" altLang="en-US" sz="2400" b="1" dirty="0">
                <a:latin typeface="Arial" panose="020B0604020202020204" pitchFamily="34" charset="0"/>
              </a:rPr>
              <a:t>学习西方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制度</a:t>
            </a:r>
            <a:endParaRPr lang="en-US" altLang="zh-CN" sz="2400" b="1" dirty="0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400" b="1" dirty="0" smtClean="0">
                <a:latin typeface="Arial" panose="020B0604020202020204" pitchFamily="34" charset="0"/>
              </a:rPr>
              <a:t>君主立宪制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endParaRPr lang="en-US" altLang="zh-CN" sz="2400" b="1" dirty="0">
              <a:latin typeface="Arial" panose="020B0604020202020204" pitchFamily="34" charset="0"/>
            </a:endParaRPr>
          </a:p>
          <a:p>
            <a:r>
              <a:rPr lang="zh-CN" altLang="en-US" sz="2400" b="1" dirty="0" smtClean="0">
                <a:latin typeface="Arial" panose="020B0604020202020204" pitchFamily="34" charset="0"/>
              </a:rPr>
              <a:t>学习</a:t>
            </a:r>
            <a:r>
              <a:rPr lang="zh-CN" altLang="en-US" sz="2400" b="1" dirty="0">
                <a:latin typeface="Arial" panose="020B0604020202020204" pitchFamily="34" charset="0"/>
              </a:rPr>
              <a:t>西方</a:t>
            </a:r>
            <a:r>
              <a:rPr lang="zh-CN" altLang="en-US" sz="2400" b="1" dirty="0">
                <a:solidFill>
                  <a:schemeClr val="hlink"/>
                </a:solidFill>
                <a:latin typeface="Arial" panose="020B0604020202020204" pitchFamily="34" charset="0"/>
              </a:rPr>
              <a:t>制度</a:t>
            </a:r>
          </a:p>
          <a:p>
            <a:r>
              <a:rPr lang="zh-CN" altLang="en-US" sz="2400" b="1" dirty="0" smtClean="0">
                <a:latin typeface="Arial" panose="020B0604020202020204" pitchFamily="34" charset="0"/>
              </a:rPr>
              <a:t>民主共和 “三民主义”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endParaRPr lang="en-US" altLang="zh-CN" sz="2400" b="1" dirty="0" smtClean="0">
              <a:latin typeface="Arial" panose="020B0604020202020204" pitchFamily="34" charset="0"/>
            </a:endParaRPr>
          </a:p>
          <a:p>
            <a:r>
              <a:rPr lang="zh-CN" altLang="en-US" sz="2400" b="1" dirty="0" smtClean="0">
                <a:latin typeface="Arial" panose="020B0604020202020204" pitchFamily="34" charset="0"/>
              </a:rPr>
              <a:t>学习</a:t>
            </a:r>
            <a:r>
              <a:rPr lang="zh-CN" altLang="en-US" sz="2400" b="1" dirty="0">
                <a:latin typeface="Arial" panose="020B0604020202020204" pitchFamily="34" charset="0"/>
              </a:rPr>
              <a:t>西方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思想</a:t>
            </a:r>
            <a:r>
              <a:rPr lang="zh-CN" altLang="en-US" sz="2400" b="1" dirty="0">
                <a:latin typeface="Arial" panose="020B0604020202020204" pitchFamily="34" charset="0"/>
              </a:rPr>
              <a:t>“民主”“科学” </a:t>
            </a:r>
            <a:r>
              <a:rPr lang="zh-CN" altLang="en-US" sz="2400" b="1" dirty="0" smtClean="0">
                <a:latin typeface="Arial" panose="020B0604020202020204" pitchFamily="34" charset="0"/>
              </a:rPr>
              <a:t>、</a:t>
            </a:r>
            <a:r>
              <a:rPr lang="zh-CN" altLang="en-US" sz="2400" b="1" dirty="0">
                <a:latin typeface="Arial" panose="020B0604020202020204" pitchFamily="34" charset="0"/>
              </a:rPr>
              <a:t>后期宣传</a:t>
            </a:r>
            <a:r>
              <a:rPr lang="zh-CN" altLang="en-US" sz="2400" b="1" dirty="0" smtClean="0">
                <a:latin typeface="Arial" panose="020B0604020202020204" pitchFamily="34" charset="0"/>
              </a:rPr>
              <a:t>马克思主义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102492" name="文本框 102491"/>
          <p:cNvSpPr txBox="1"/>
          <p:nvPr/>
        </p:nvSpPr>
        <p:spPr>
          <a:xfrm>
            <a:off x="8506736" y="1513844"/>
            <a:ext cx="1404937" cy="405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封建统治阶级的自救运动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资产阶级改革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资产阶级革命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思想解放运动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7806" y="6294783"/>
            <a:ext cx="1196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</a:rPr>
              <a:t>共同点：</a:t>
            </a:r>
            <a:r>
              <a:rPr lang="en-US" altLang="zh-CN" b="1" dirty="0" smtClean="0">
                <a:solidFill>
                  <a:schemeClr val="tx2"/>
                </a:solidFill>
              </a:rPr>
              <a:t>1</a:t>
            </a:r>
            <a:r>
              <a:rPr lang="zh-CN" altLang="en-US" b="1" dirty="0" smtClean="0">
                <a:solidFill>
                  <a:schemeClr val="tx2"/>
                </a:solidFill>
              </a:rPr>
              <a:t>、都主张学习西方先进文明     </a:t>
            </a:r>
            <a:r>
              <a:rPr lang="en-US" altLang="zh-CN" b="1" dirty="0" smtClean="0">
                <a:solidFill>
                  <a:schemeClr val="tx2"/>
                </a:solidFill>
              </a:rPr>
              <a:t>2</a:t>
            </a:r>
            <a:r>
              <a:rPr lang="zh-CN" altLang="en-US" b="1" dirty="0" smtClean="0">
                <a:solidFill>
                  <a:schemeClr val="tx2"/>
                </a:solidFill>
              </a:rPr>
              <a:t>、都推动中国近代化进程    </a:t>
            </a:r>
            <a:r>
              <a:rPr lang="en-US" altLang="zh-CN" b="1" dirty="0" smtClean="0">
                <a:solidFill>
                  <a:schemeClr val="tx2"/>
                </a:solidFill>
              </a:rPr>
              <a:t>3</a:t>
            </a:r>
            <a:r>
              <a:rPr lang="zh-CN" altLang="en-US" b="1" dirty="0" smtClean="0">
                <a:solidFill>
                  <a:schemeClr val="tx2"/>
                </a:solidFill>
              </a:rPr>
              <a:t>、都没有改变中国半殖民地半封建的社会性质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36516" y="1152939"/>
            <a:ext cx="1323439" cy="46739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特点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：</a:t>
            </a:r>
            <a:r>
              <a:rPr lang="en-US" altLang="zh-CN" sz="2800" b="1" dirty="0">
                <a:solidFill>
                  <a:schemeClr val="tx2"/>
                </a:solidFill>
              </a:rPr>
              <a:t> </a:t>
            </a:r>
            <a:r>
              <a:rPr lang="en-US" altLang="zh-CN" sz="2800" b="1" dirty="0" smtClean="0">
                <a:solidFill>
                  <a:schemeClr val="tx2"/>
                </a:solidFill>
              </a:rPr>
              <a:t>  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器物      制度       思想</a:t>
            </a:r>
            <a:endParaRPr lang="en-US" altLang="zh-CN" sz="2800" b="1" dirty="0" smtClean="0">
              <a:solidFill>
                <a:schemeClr val="tx2"/>
              </a:solidFill>
            </a:endParaRPr>
          </a:p>
          <a:p>
            <a:endParaRPr lang="en-US" altLang="zh-CN" dirty="0"/>
          </a:p>
          <a:p>
            <a:r>
              <a:rPr lang="zh-CN" altLang="en-US" sz="2800" b="1" dirty="0" smtClean="0">
                <a:solidFill>
                  <a:schemeClr val="tx2"/>
                </a:solidFill>
              </a:rPr>
              <a:t>由表及里、层层深入   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11529391" y="3366052"/>
            <a:ext cx="45719" cy="219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>
            <a:off x="11529391" y="4585252"/>
            <a:ext cx="45719" cy="354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20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74" grpId="0"/>
      <p:bldP spid="102481" grpId="0"/>
      <p:bldP spid="102482" grpId="0"/>
      <p:bldP spid="1024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596598" y="3178180"/>
            <a:ext cx="2256629" cy="953482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旧民主主义革命时期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7130806" y="3087125"/>
            <a:ext cx="2063387" cy="95348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新民主主义革命时期</a:t>
            </a:r>
          </a:p>
        </p:txBody>
      </p:sp>
      <p:sp>
        <p:nvSpPr>
          <p:cNvPr id="11" name="AutoShape 20"/>
          <p:cNvSpPr/>
          <p:nvPr/>
        </p:nvSpPr>
        <p:spPr>
          <a:xfrm rot="16200000">
            <a:off x="4805037" y="518572"/>
            <a:ext cx="367474" cy="4951743"/>
          </a:xfrm>
          <a:prstGeom prst="leftBrace">
            <a:avLst>
              <a:gd name="adj1" fmla="val 113690"/>
              <a:gd name="adj2" fmla="val 48097"/>
            </a:avLst>
          </a:prstGeom>
          <a:noFill/>
          <a:ln w="57150" cap="flat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12" name="AutoShape 21"/>
          <p:cNvSpPr/>
          <p:nvPr/>
        </p:nvSpPr>
        <p:spPr>
          <a:xfrm rot="16200000">
            <a:off x="8153527" y="2102313"/>
            <a:ext cx="295931" cy="1673693"/>
          </a:xfrm>
          <a:prstGeom prst="leftBrace">
            <a:avLst>
              <a:gd name="adj1" fmla="val 47729"/>
              <a:gd name="adj2" fmla="val 48097"/>
            </a:avLst>
          </a:prstGeom>
          <a:noFill/>
          <a:ln w="5715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1706091" y="462782"/>
            <a:ext cx="9441247" cy="2240609"/>
            <a:chOff x="1722601" y="462782"/>
            <a:chExt cx="9441247" cy="2240609"/>
          </a:xfrm>
        </p:grpSpPr>
        <p:sp>
          <p:nvSpPr>
            <p:cNvPr id="26" name="AutoShape 4"/>
            <p:cNvSpPr/>
            <p:nvPr/>
          </p:nvSpPr>
          <p:spPr bwMode="auto">
            <a:xfrm rot="5400000">
              <a:off x="5738336" y="-1957361"/>
              <a:ext cx="287337" cy="6705600"/>
            </a:xfrm>
            <a:prstGeom prst="leftBrace">
              <a:avLst>
                <a:gd name="adj1" fmla="val 194043"/>
                <a:gd name="adj2" fmla="val 5072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Line 2"/>
            <p:cNvSpPr/>
            <p:nvPr/>
          </p:nvSpPr>
          <p:spPr>
            <a:xfrm>
              <a:off x="6465052" y="1669910"/>
              <a:ext cx="0" cy="156095"/>
            </a:xfrm>
            <a:prstGeom prst="line">
              <a:avLst/>
            </a:prstGeom>
            <a:ln w="28575">
              <a:noFill/>
            </a:ln>
          </p:spPr>
        </p:sp>
        <p:sp>
          <p:nvSpPr>
            <p:cNvPr id="4" name="Line 3"/>
            <p:cNvSpPr/>
            <p:nvPr/>
          </p:nvSpPr>
          <p:spPr>
            <a:xfrm>
              <a:off x="7235452" y="1669910"/>
              <a:ext cx="0" cy="156095"/>
            </a:xfrm>
            <a:prstGeom prst="line">
              <a:avLst/>
            </a:prstGeom>
            <a:ln w="28575">
              <a:noFill/>
            </a:ln>
          </p:spPr>
        </p:sp>
        <p:sp>
          <p:nvSpPr>
            <p:cNvPr id="5" name="Line 4"/>
            <p:cNvSpPr/>
            <p:nvPr/>
          </p:nvSpPr>
          <p:spPr>
            <a:xfrm>
              <a:off x="4539054" y="1669910"/>
              <a:ext cx="0" cy="156095"/>
            </a:xfrm>
            <a:prstGeom prst="line">
              <a:avLst/>
            </a:prstGeom>
            <a:ln w="28575">
              <a:noFill/>
            </a:ln>
          </p:spPr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6065729" y="1401947"/>
              <a:ext cx="847440" cy="468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defRPr/>
              </a:pPr>
              <a:endParaRPr kumimoji="1" lang="zh-CN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Line 15"/>
            <p:cNvSpPr/>
            <p:nvPr/>
          </p:nvSpPr>
          <p:spPr>
            <a:xfrm>
              <a:off x="2537941" y="2546645"/>
              <a:ext cx="0" cy="156095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8" name="Group 31"/>
            <p:cNvGrpSpPr/>
            <p:nvPr/>
          </p:nvGrpSpPr>
          <p:grpSpPr>
            <a:xfrm>
              <a:off x="6912526" y="2007466"/>
              <a:ext cx="958505" cy="680315"/>
              <a:chOff x="3397" y="1019"/>
              <a:chExt cx="597" cy="418"/>
            </a:xfrm>
          </p:grpSpPr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3397" y="1019"/>
                <a:ext cx="597" cy="32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R="0" defTabSz="914400">
                  <a:spcBef>
                    <a:spcPct val="50000"/>
                  </a:spcBef>
                  <a:buClrTx/>
                  <a:buSzTx/>
                  <a:defRPr/>
                </a:pPr>
                <a:r>
                  <a:rPr kumimoji="1" lang="en-US" altLang="zh-CN" sz="2800" b="1" kern="1200" cap="none" spc="0" normalizeH="0" baseline="0" noProof="0" dirty="0"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+mn-ea"/>
                  </a:rPr>
                  <a:t>1919</a:t>
                </a:r>
              </a:p>
            </p:txBody>
          </p:sp>
          <p:sp>
            <p:nvSpPr>
              <p:cNvPr id="25" name="Line 17"/>
              <p:cNvSpPr/>
              <p:nvPr/>
            </p:nvSpPr>
            <p:spPr>
              <a:xfrm>
                <a:off x="3738" y="1341"/>
                <a:ext cx="0" cy="96"/>
              </a:xfrm>
              <a:prstGeom prst="line">
                <a:avLst/>
              </a:prstGeom>
              <a:ln w="571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3" name="Group 30"/>
            <p:cNvGrpSpPr/>
            <p:nvPr/>
          </p:nvGrpSpPr>
          <p:grpSpPr>
            <a:xfrm>
              <a:off x="1722601" y="1608773"/>
              <a:ext cx="9441247" cy="1094618"/>
              <a:chOff x="163" y="774"/>
              <a:chExt cx="5882" cy="673"/>
            </a:xfrm>
          </p:grpSpPr>
          <p:sp>
            <p:nvSpPr>
              <p:cNvPr id="17" name="Line 11"/>
              <p:cNvSpPr/>
              <p:nvPr/>
            </p:nvSpPr>
            <p:spPr>
              <a:xfrm>
                <a:off x="4764" y="1336"/>
                <a:ext cx="0" cy="96"/>
              </a:xfrm>
              <a:prstGeom prst="line">
                <a:avLst/>
              </a:prstGeom>
              <a:ln w="571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18" name="Group 29"/>
              <p:cNvGrpSpPr/>
              <p:nvPr/>
            </p:nvGrpSpPr>
            <p:grpSpPr>
              <a:xfrm>
                <a:off x="163" y="774"/>
                <a:ext cx="5882" cy="673"/>
                <a:chOff x="163" y="774"/>
                <a:chExt cx="5882" cy="673"/>
              </a:xfrm>
            </p:grpSpPr>
            <p:sp>
              <p:nvSpPr>
                <p:cNvPr id="1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58" y="1044"/>
                  <a:ext cx="597" cy="3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R="0" defTabSz="914400">
                    <a:spcBef>
                      <a:spcPct val="50000"/>
                    </a:spcBef>
                    <a:buClrTx/>
                    <a:buSzTx/>
                    <a:defRPr/>
                  </a:pPr>
                  <a:r>
                    <a:rPr kumimoji="1" lang="en-US" altLang="zh-CN" sz="2800" b="1" kern="1200" cap="none" spc="0" normalizeH="0" baseline="0" noProof="0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  <a:sym typeface="+mn-ea"/>
                    </a:rPr>
                    <a:t>1949</a:t>
                  </a:r>
                </a:p>
              </p:txBody>
            </p:sp>
            <p:sp>
              <p:nvSpPr>
                <p:cNvPr id="20" name="Line 14"/>
                <p:cNvSpPr/>
                <p:nvPr/>
              </p:nvSpPr>
              <p:spPr>
                <a:xfrm>
                  <a:off x="657" y="1442"/>
                  <a:ext cx="4672" cy="5"/>
                </a:xfrm>
                <a:prstGeom prst="line">
                  <a:avLst/>
                </a:prstGeom>
                <a:ln w="57150" cap="flat" cmpd="sng">
                  <a:solidFill>
                    <a:srgbClr val="000000"/>
                  </a:solidFill>
                  <a:prstDash val="solid"/>
                  <a:headEnd type="none" w="med" len="med"/>
                  <a:tailEnd type="stealth" w="lg" len="lg"/>
                </a:ln>
              </p:spPr>
            </p:sp>
            <p:sp>
              <p:nvSpPr>
                <p:cNvPr id="2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85" y="1007"/>
                  <a:ext cx="598" cy="3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71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R="0" defTabSz="914400">
                    <a:spcBef>
                      <a:spcPct val="50000"/>
                    </a:spcBef>
                    <a:buClrTx/>
                    <a:buSzTx/>
                    <a:defRPr/>
                  </a:pPr>
                  <a:r>
                    <a:rPr kumimoji="1" lang="en-US" altLang="zh-CN" sz="2800" b="1" kern="1200" cap="none" spc="0" normalizeH="0" baseline="0" noProof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  <a:sym typeface="+mn-ea"/>
                    </a:rPr>
                    <a:t>1840</a:t>
                  </a:r>
                </a:p>
              </p:txBody>
            </p:sp>
            <p:sp>
              <p:nvSpPr>
                <p:cNvPr id="22" name="Text Box 23"/>
                <p:cNvSpPr txBox="1"/>
                <p:nvPr/>
              </p:nvSpPr>
              <p:spPr>
                <a:xfrm>
                  <a:off x="163" y="774"/>
                  <a:ext cx="1395" cy="32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228600" indent="-228600" algn="l" rtl="0" eaLnBrk="0" fontAlgn="base" hangingPunct="0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6858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2pPr>
                  <a:lvl3pPr marL="11430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3pPr>
                  <a:lvl4pPr marL="16002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4pPr>
                  <a:lvl5pPr marL="20574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b="1" dirty="0">
                      <a:ea typeface="黑体" panose="02010609060101010101" charset="-122"/>
                    </a:rPr>
                    <a:t>鸦片战争</a:t>
                  </a:r>
                </a:p>
              </p:txBody>
            </p:sp>
            <p:sp>
              <p:nvSpPr>
                <p:cNvPr id="23" name="Text Box 24"/>
                <p:cNvSpPr txBox="1"/>
                <p:nvPr/>
              </p:nvSpPr>
              <p:spPr>
                <a:xfrm>
                  <a:off x="4218" y="774"/>
                  <a:ext cx="1827" cy="32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228600" indent="-228600" algn="l" rtl="0" eaLnBrk="0" fontAlgn="base" hangingPunct="0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6858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2pPr>
                  <a:lvl3pPr marL="11430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3pPr>
                  <a:lvl4pPr marL="16002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4pPr>
                  <a:lvl5pPr marL="20574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b="1" dirty="0">
                      <a:solidFill>
                        <a:srgbClr val="C00000"/>
                      </a:solidFill>
                      <a:ea typeface="黑体" panose="02010609060101010101" charset="-122"/>
                    </a:rPr>
                    <a:t>新中国成立</a:t>
                  </a:r>
                </a:p>
              </p:txBody>
            </p:sp>
          </p:grpSp>
        </p:grpSp>
        <p:sp>
          <p:nvSpPr>
            <p:cNvPr id="14" name="Text Box 25"/>
            <p:cNvSpPr txBox="1"/>
            <p:nvPr/>
          </p:nvSpPr>
          <p:spPr>
            <a:xfrm>
              <a:off x="6574834" y="1608773"/>
              <a:ext cx="2160329" cy="52226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  <a:ea typeface="黑体" panose="02010609060101010101" charset="-122"/>
                </a:rPr>
                <a:t>五四运动</a:t>
              </a:r>
            </a:p>
          </p:txBody>
        </p:sp>
        <p:sp>
          <p:nvSpPr>
            <p:cNvPr id="27" name="剪去单角的矩形 26"/>
            <p:cNvSpPr/>
            <p:nvPr/>
          </p:nvSpPr>
          <p:spPr bwMode="auto">
            <a:xfrm>
              <a:off x="4343400" y="462782"/>
              <a:ext cx="3077210" cy="684530"/>
            </a:xfrm>
            <a:prstGeom prst="snip1Rect">
              <a:avLst/>
            </a:prstGeom>
            <a:solidFill>
              <a:schemeClr val="accent2">
                <a:lumMod val="7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中国近代史</a:t>
              </a: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25" y="5217450"/>
            <a:ext cx="10536402" cy="1733379"/>
          </a:xfrm>
          <a:prstGeom prst="rect">
            <a:avLst/>
          </a:prstGeom>
        </p:spPr>
      </p:pic>
      <p:sp>
        <p:nvSpPr>
          <p:cNvPr id="28" name="TextBox 22"/>
          <p:cNvSpPr txBox="1">
            <a:spLocks noChangeArrowheads="1"/>
          </p:cNvSpPr>
          <p:nvPr/>
        </p:nvSpPr>
        <p:spPr bwMode="auto">
          <a:xfrm>
            <a:off x="147320" y="5090160"/>
            <a:ext cx="11910695" cy="15684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一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个社会性质：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半殖民地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半封建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社会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两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发展阶段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旧民主主义革命</a:t>
            </a: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时期和新民主主义革命</a:t>
            </a:r>
            <a:r>
              <a:rPr kumimoji="1"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贯穿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三条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主线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侵略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抗争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探索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2538095" y="4258945"/>
            <a:ext cx="6553200" cy="584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dist" defTabSz="914400">
              <a:buClrTx/>
              <a:buSzTx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C9298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社会性质</a:t>
            </a:r>
            <a:r>
              <a:rPr kumimoji="0" lang="en-US" altLang="zh-CN" sz="3200" b="1" kern="1200" cap="none" spc="0" normalizeH="0" baseline="0" noProof="0" dirty="0">
                <a:solidFill>
                  <a:srgbClr val="C9298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:</a:t>
            </a:r>
            <a:r>
              <a:rPr kumimoji="0" lang="zh-CN" altLang="en-US" sz="3200" b="1" kern="1200" cap="none" spc="0" normalizeH="0" baseline="0" noProof="0" dirty="0">
                <a:solidFill>
                  <a:srgbClr val="C9298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半殖民地半封建社会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animBg="1"/>
      <p:bldP spid="12" grpId="0" animBg="1"/>
      <p:bldP spid="28" grpId="0" bldLvl="0" animBg="1"/>
      <p:bldP spid="1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21920" y="149860"/>
            <a:ext cx="4775835" cy="6451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时代赋予他们的使命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35000" y="1475740"/>
            <a:ext cx="10750550" cy="3745230"/>
            <a:chOff x="1037" y="2633"/>
            <a:chExt cx="16930" cy="5898"/>
          </a:xfrm>
        </p:grpSpPr>
        <p:pic>
          <p:nvPicPr>
            <p:cNvPr id="29" name="图片 28" descr="t0174536d7c65e8ee8b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" y="2633"/>
              <a:ext cx="4670" cy="48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9" name="图片 118" descr="0b1a3ba7-21a6-46d7-aa20-e5f88cbe17b9.jpg"/>
            <p:cNvPicPr>
              <a:picLocks noChangeAspect="1"/>
            </p:cNvPicPr>
            <p:nvPr/>
          </p:nvPicPr>
          <p:blipFill>
            <a:blip r:embed="rId4"/>
            <a:srcRect l="14685" t="9018" r="14915" b="8316"/>
            <a:stretch>
              <a:fillRect/>
            </a:stretch>
          </p:blipFill>
          <p:spPr>
            <a:xfrm>
              <a:off x="6367" y="2633"/>
              <a:ext cx="6467" cy="4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8" name="Picture 5"/>
            <p:cNvPicPr>
              <a:picLocks noChangeAspect="1" noChangeArrowheads="1"/>
            </p:cNvPicPr>
            <p:nvPr/>
          </p:nvPicPr>
          <p:blipFill>
            <a:blip r:embed="rId5"/>
            <a:srcRect l="2602" t="1801" r="2602" b="1801"/>
            <a:stretch>
              <a:fillRect/>
            </a:stretch>
          </p:blipFill>
          <p:spPr bwMode="auto">
            <a:xfrm>
              <a:off x="13493" y="2633"/>
              <a:ext cx="4474" cy="48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文本框 518158"/>
            <p:cNvSpPr txBox="1"/>
            <p:nvPr/>
          </p:nvSpPr>
          <p:spPr>
            <a:xfrm>
              <a:off x="1504" y="7707"/>
              <a:ext cx="16462" cy="82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89941" tIns="46770" rIns="89941" bIns="46770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 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洪秀全</a:t>
              </a:r>
              <a:r>
                <a:rPr lang="zh-CN" altLang="en-US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  <a:r>
                <a:rPr lang="zh-CN" altLang="en-US" sz="20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              </a:t>
              </a:r>
              <a:r>
                <a:rPr lang="en-US" altLang="zh-CN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“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太平军</a:t>
              </a:r>
              <a:r>
                <a:rPr lang="en-US" altLang="zh-CN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”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                 义和团     </a:t>
              </a:r>
              <a:r>
                <a:rPr lang="zh-CN" altLang="en-US" sz="20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</a:t>
              </a:r>
              <a:r>
                <a:rPr lang="zh-CN" altLang="en-US" sz="24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6080" y="1426845"/>
            <a:ext cx="10818495" cy="4177665"/>
            <a:chOff x="3385" y="1632"/>
            <a:chExt cx="11835" cy="3659"/>
          </a:xfrm>
        </p:grpSpPr>
        <p:pic>
          <p:nvPicPr>
            <p:cNvPr id="6" name="图片 518156" descr="C:\Users\Administrator\Desktop\80cb39dbb6fd5266e546ada0a818972bd4073610.jpg80cb39dbb6fd5266e546ada0a818972bd4073610">
              <a:hlinkClick r:id="rId6"/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628" y="1660"/>
              <a:ext cx="2140" cy="317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" name="图片 102401" descr="C:\Users\Administrator\Desktop\00142246e9800dcdd87b09.jpg00142246e9800dcdd87b0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2993" y="1632"/>
              <a:ext cx="2227" cy="320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" name="图片 518154" descr="C:\Users\Administrator\Desktop\8b13632762d0f703ed590d380cfa513d2797c56f.jpg8b13632762d0f703ed590d380cfa513d2797c56f">
              <a:hlinkClick r:id="rId9"/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5808" y="1661"/>
              <a:ext cx="2090" cy="317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" name="图片 518155" descr="C:\Users\Administrator\Desktop\1359429162303.jpg1359429162303">
              <a:hlinkClick r:id="rId11"/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8138" y="1675"/>
              <a:ext cx="2317" cy="315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" name="图片 518157" descr="W02009012252197940805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63" y="1661"/>
              <a:ext cx="2201" cy="317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文本框 518158"/>
            <p:cNvSpPr txBox="1"/>
            <p:nvPr/>
          </p:nvSpPr>
          <p:spPr>
            <a:xfrm>
              <a:off x="3385" y="4833"/>
              <a:ext cx="11823" cy="4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89941" tIns="46770" rIns="89941" bIns="46770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魏源         李鸿章         康有为         孙中山          陈独秀 </a:t>
              </a:r>
              <a:r>
                <a:rPr lang="zh-CN" altLang="en-US" sz="28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  <a:r>
                <a:rPr lang="zh-CN" altLang="en-US" sz="28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44780" y="948055"/>
            <a:ext cx="10630085" cy="5179806"/>
            <a:chOff x="928" y="1962"/>
            <a:chExt cx="16740" cy="8157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8" y="1962"/>
              <a:ext cx="10590" cy="71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5" name="图片 44" descr="100519_klloumoi_24afd66650f6d17becb89993f0e4f9dc.jp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53" y="2512"/>
              <a:ext cx="3514" cy="671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7" name="文本框 518158"/>
            <p:cNvSpPr txBox="1"/>
            <p:nvPr/>
          </p:nvSpPr>
          <p:spPr>
            <a:xfrm>
              <a:off x="1206" y="9295"/>
              <a:ext cx="16462" cy="82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89941" tIns="46770" rIns="89941" bIns="46770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         </a:t>
              </a:r>
              <a:r>
                <a:rPr lang="en-US" altLang="zh-CN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“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戊戌六君子</a:t>
              </a:r>
              <a:r>
                <a:rPr lang="en-US" altLang="zh-CN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”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              烈士林觉民  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  <a:r>
                <a:rPr lang="zh-CN" altLang="en-US" sz="28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</a:p>
          </p:txBody>
        </p:sp>
      </p:grpSp>
      <p:sp>
        <p:nvSpPr>
          <p:cNvPr id="65" name="矩形 64"/>
          <p:cNvSpPr/>
          <p:nvPr/>
        </p:nvSpPr>
        <p:spPr>
          <a:xfrm>
            <a:off x="433705" y="5713095"/>
            <a:ext cx="11108690" cy="953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华文新魏" pitchFamily="2" charset="-122"/>
                <a:ea typeface="华文新魏" pitchFamily="2" charset="-122"/>
              </a:rPr>
              <a:t>    </a:t>
            </a:r>
            <a:r>
              <a:rPr lang="zh-CN" altLang="en-US" sz="2800" b="1" dirty="0" smtClean="0">
                <a:solidFill>
                  <a:srgbClr val="C00000"/>
                </a:solidFill>
                <a:latin typeface="+mn-ea"/>
              </a:rPr>
              <a:t>他们的青春、幸福乃至生命，都与国家存亡的时代主题紧紧相连；他们甘愿用自己的一切作为祭品，奉献于中华民族复兴之路。</a:t>
            </a:r>
          </a:p>
        </p:txBody>
      </p:sp>
      <p:pic>
        <p:nvPicPr>
          <p:cNvPr id="5" name="图片 4" descr="20103571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967720" y="3365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51" y="9047"/>
            <a:ext cx="911669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889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35417"/>
            <a:ext cx="12192000" cy="3759802"/>
          </a:xfrm>
          <a:prstGeom prst="rect">
            <a:avLst/>
          </a:prstGeom>
          <a:solidFill>
            <a:srgbClr val="95373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50" y="2178766"/>
            <a:ext cx="2819750" cy="309898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528176" y="2422710"/>
            <a:ext cx="782876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64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新</a:t>
            </a:r>
            <a:r>
              <a:rPr kumimoji="1" lang="zh-CN" altLang="en-US" sz="64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民主主义革命时期</a:t>
            </a:r>
            <a:endParaRPr kumimoji="1" lang="en-US" altLang="zh-CN" sz="6400" b="1" dirty="0" smtClean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algn="ctr">
              <a:spcBef>
                <a:spcPct val="50000"/>
              </a:spcBef>
            </a:pPr>
            <a:r>
              <a:rPr kumimoji="1" lang="zh-CN" altLang="en-US" sz="48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kumimoji="1" lang="en-US" altLang="zh-CN" sz="48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1919-1949</a:t>
            </a:r>
            <a:r>
              <a:rPr kumimoji="1" lang="zh-CN" altLang="en-US" sz="4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年）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35" y="5521697"/>
            <a:ext cx="8888658" cy="1462303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0" y="1635417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26060" y="598805"/>
            <a:ext cx="2027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2060"/>
                </a:solidFill>
              </a:rPr>
              <a:t>专题二：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45" y="5459730"/>
            <a:ext cx="10536555" cy="139827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3985" y="246041"/>
            <a:ext cx="3370581" cy="708362"/>
            <a:chOff x="738971" y="552523"/>
            <a:chExt cx="2897897" cy="84535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192"/>
            <p:cNvSpPr>
              <a:spLocks noEditPoints="1"/>
            </p:cNvSpPr>
            <p:nvPr/>
          </p:nvSpPr>
          <p:spPr bwMode="auto">
            <a:xfrm>
              <a:off x="738971" y="574146"/>
              <a:ext cx="2897608" cy="823730"/>
            </a:xfrm>
            <a:custGeom>
              <a:avLst/>
              <a:gdLst>
                <a:gd name="T0" fmla="*/ 460 w 478"/>
                <a:gd name="T1" fmla="*/ 10 h 77"/>
                <a:gd name="T2" fmla="*/ 130 w 478"/>
                <a:gd name="T3" fmla="*/ 3 h 77"/>
                <a:gd name="T4" fmla="*/ 95 w 478"/>
                <a:gd name="T5" fmla="*/ 2 h 77"/>
                <a:gd name="T6" fmla="*/ 5 w 478"/>
                <a:gd name="T7" fmla="*/ 5 h 77"/>
                <a:gd name="T8" fmla="*/ 0 w 478"/>
                <a:gd name="T9" fmla="*/ 9 h 77"/>
                <a:gd name="T10" fmla="*/ 1 w 478"/>
                <a:gd name="T11" fmla="*/ 17 h 77"/>
                <a:gd name="T12" fmla="*/ 2 w 478"/>
                <a:gd name="T13" fmla="*/ 20 h 77"/>
                <a:gd name="T14" fmla="*/ 2 w 478"/>
                <a:gd name="T15" fmla="*/ 25 h 77"/>
                <a:gd name="T16" fmla="*/ 11 w 478"/>
                <a:gd name="T17" fmla="*/ 26 h 77"/>
                <a:gd name="T18" fmla="*/ 14 w 478"/>
                <a:gd name="T19" fmla="*/ 35 h 77"/>
                <a:gd name="T20" fmla="*/ 12 w 478"/>
                <a:gd name="T21" fmla="*/ 40 h 77"/>
                <a:gd name="T22" fmla="*/ 18 w 478"/>
                <a:gd name="T23" fmla="*/ 41 h 77"/>
                <a:gd name="T24" fmla="*/ 20 w 478"/>
                <a:gd name="T25" fmla="*/ 46 h 77"/>
                <a:gd name="T26" fmla="*/ 16 w 478"/>
                <a:gd name="T27" fmla="*/ 49 h 77"/>
                <a:gd name="T28" fmla="*/ 30 w 478"/>
                <a:gd name="T29" fmla="*/ 59 h 77"/>
                <a:gd name="T30" fmla="*/ 17 w 478"/>
                <a:gd name="T31" fmla="*/ 63 h 77"/>
                <a:gd name="T32" fmla="*/ 161 w 478"/>
                <a:gd name="T33" fmla="*/ 76 h 77"/>
                <a:gd name="T34" fmla="*/ 311 w 478"/>
                <a:gd name="T35" fmla="*/ 74 h 77"/>
                <a:gd name="T36" fmla="*/ 401 w 478"/>
                <a:gd name="T37" fmla="*/ 73 h 77"/>
                <a:gd name="T38" fmla="*/ 368 w 478"/>
                <a:gd name="T39" fmla="*/ 70 h 77"/>
                <a:gd name="T40" fmla="*/ 372 w 478"/>
                <a:gd name="T41" fmla="*/ 68 h 77"/>
                <a:gd name="T42" fmla="*/ 372 w 478"/>
                <a:gd name="T43" fmla="*/ 66 h 77"/>
                <a:gd name="T44" fmla="*/ 412 w 478"/>
                <a:gd name="T45" fmla="*/ 66 h 77"/>
                <a:gd name="T46" fmla="*/ 429 w 478"/>
                <a:gd name="T47" fmla="*/ 66 h 77"/>
                <a:gd name="T48" fmla="*/ 415 w 478"/>
                <a:gd name="T49" fmla="*/ 65 h 77"/>
                <a:gd name="T50" fmla="*/ 393 w 478"/>
                <a:gd name="T51" fmla="*/ 64 h 77"/>
                <a:gd name="T52" fmla="*/ 330 w 478"/>
                <a:gd name="T53" fmla="*/ 63 h 77"/>
                <a:gd name="T54" fmla="*/ 378 w 478"/>
                <a:gd name="T55" fmla="*/ 60 h 77"/>
                <a:gd name="T56" fmla="*/ 406 w 478"/>
                <a:gd name="T57" fmla="*/ 60 h 77"/>
                <a:gd name="T58" fmla="*/ 403 w 478"/>
                <a:gd name="T59" fmla="*/ 59 h 77"/>
                <a:gd name="T60" fmla="*/ 399 w 478"/>
                <a:gd name="T61" fmla="*/ 56 h 77"/>
                <a:gd name="T62" fmla="*/ 381 w 478"/>
                <a:gd name="T63" fmla="*/ 54 h 77"/>
                <a:gd name="T64" fmla="*/ 388 w 478"/>
                <a:gd name="T65" fmla="*/ 54 h 77"/>
                <a:gd name="T66" fmla="*/ 367 w 478"/>
                <a:gd name="T67" fmla="*/ 49 h 77"/>
                <a:gd name="T68" fmla="*/ 383 w 478"/>
                <a:gd name="T69" fmla="*/ 49 h 77"/>
                <a:gd name="T70" fmla="*/ 368 w 478"/>
                <a:gd name="T71" fmla="*/ 46 h 77"/>
                <a:gd name="T72" fmla="*/ 400 w 478"/>
                <a:gd name="T73" fmla="*/ 44 h 77"/>
                <a:gd name="T74" fmla="*/ 408 w 478"/>
                <a:gd name="T75" fmla="*/ 42 h 77"/>
                <a:gd name="T76" fmla="*/ 451 w 478"/>
                <a:gd name="T77" fmla="*/ 42 h 77"/>
                <a:gd name="T78" fmla="*/ 373 w 478"/>
                <a:gd name="T79" fmla="*/ 38 h 77"/>
                <a:gd name="T80" fmla="*/ 435 w 478"/>
                <a:gd name="T81" fmla="*/ 34 h 77"/>
                <a:gd name="T82" fmla="*/ 445 w 478"/>
                <a:gd name="T83" fmla="*/ 31 h 77"/>
                <a:gd name="T84" fmla="*/ 449 w 478"/>
                <a:gd name="T85" fmla="*/ 29 h 77"/>
                <a:gd name="T86" fmla="*/ 464 w 478"/>
                <a:gd name="T87" fmla="*/ 25 h 77"/>
                <a:gd name="T88" fmla="*/ 443 w 478"/>
                <a:gd name="T89" fmla="*/ 20 h 77"/>
                <a:gd name="T90" fmla="*/ 455 w 478"/>
                <a:gd name="T91" fmla="*/ 15 h 77"/>
                <a:gd name="T92" fmla="*/ 22 w 478"/>
                <a:gd name="T93" fmla="*/ 46 h 77"/>
                <a:gd name="T94" fmla="*/ 212 w 478"/>
                <a:gd name="T95" fmla="*/ 74 h 77"/>
                <a:gd name="T96" fmla="*/ 234 w 478"/>
                <a:gd name="T97" fmla="*/ 73 h 77"/>
                <a:gd name="T98" fmla="*/ 367 w 478"/>
                <a:gd name="T99" fmla="*/ 70 h 77"/>
                <a:gd name="T100" fmla="*/ 415 w 478"/>
                <a:gd name="T101" fmla="*/ 11 h 77"/>
                <a:gd name="T102" fmla="*/ 422 w 478"/>
                <a:gd name="T103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8" h="77">
                  <a:moveTo>
                    <a:pt x="478" y="13"/>
                  </a:moveTo>
                  <a:cubicBezTo>
                    <a:pt x="472" y="13"/>
                    <a:pt x="468" y="13"/>
                    <a:pt x="462" y="12"/>
                  </a:cubicBezTo>
                  <a:cubicBezTo>
                    <a:pt x="461" y="11"/>
                    <a:pt x="465" y="12"/>
                    <a:pt x="464" y="11"/>
                  </a:cubicBezTo>
                  <a:cubicBezTo>
                    <a:pt x="434" y="9"/>
                    <a:pt x="403" y="9"/>
                    <a:pt x="373" y="7"/>
                  </a:cubicBezTo>
                  <a:cubicBezTo>
                    <a:pt x="402" y="6"/>
                    <a:pt x="431" y="10"/>
                    <a:pt x="460" y="10"/>
                  </a:cubicBezTo>
                  <a:cubicBezTo>
                    <a:pt x="436" y="6"/>
                    <a:pt x="407" y="7"/>
                    <a:pt x="381" y="5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27" y="2"/>
                    <a:pt x="125" y="3"/>
                    <a:pt x="123" y="3"/>
                  </a:cubicBezTo>
                  <a:cubicBezTo>
                    <a:pt x="124" y="3"/>
                    <a:pt x="125" y="3"/>
                    <a:pt x="125" y="4"/>
                  </a:cubicBezTo>
                  <a:cubicBezTo>
                    <a:pt x="122" y="4"/>
                    <a:pt x="118" y="3"/>
                    <a:pt x="115" y="4"/>
                  </a:cubicBezTo>
                  <a:cubicBezTo>
                    <a:pt x="112" y="3"/>
                    <a:pt x="107" y="4"/>
                    <a:pt x="102" y="3"/>
                  </a:cubicBezTo>
                  <a:cubicBezTo>
                    <a:pt x="100" y="2"/>
                    <a:pt x="98" y="2"/>
                    <a:pt x="95" y="2"/>
                  </a:cubicBezTo>
                  <a:cubicBezTo>
                    <a:pt x="70" y="2"/>
                    <a:pt x="50" y="0"/>
                    <a:pt x="24" y="1"/>
                  </a:cubicBezTo>
                  <a:cubicBezTo>
                    <a:pt x="18" y="2"/>
                    <a:pt x="10" y="1"/>
                    <a:pt x="6" y="4"/>
                  </a:cubicBezTo>
                  <a:cubicBezTo>
                    <a:pt x="6" y="5"/>
                    <a:pt x="8" y="5"/>
                    <a:pt x="8" y="5"/>
                  </a:cubicBezTo>
                  <a:cubicBezTo>
                    <a:pt x="7" y="5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0" y="11"/>
                    <a:pt x="0" y="13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2" y="15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1"/>
                    <a:pt x="2" y="20"/>
                    <a:pt x="2" y="20"/>
                  </a:cubicBezTo>
                  <a:cubicBezTo>
                    <a:pt x="3" y="21"/>
                    <a:pt x="5" y="21"/>
                    <a:pt x="6" y="21"/>
                  </a:cubicBezTo>
                  <a:cubicBezTo>
                    <a:pt x="5" y="22"/>
                    <a:pt x="3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6" y="24"/>
                    <a:pt x="10" y="24"/>
                  </a:cubicBezTo>
                  <a:cubicBezTo>
                    <a:pt x="7" y="25"/>
                    <a:pt x="5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6"/>
                    <a:pt x="5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5" y="26"/>
                    <a:pt x="12" y="30"/>
                    <a:pt x="14" y="30"/>
                  </a:cubicBezTo>
                  <a:cubicBezTo>
                    <a:pt x="12" y="32"/>
                    <a:pt x="9" y="30"/>
                    <a:pt x="6" y="31"/>
                  </a:cubicBezTo>
                  <a:cubicBezTo>
                    <a:pt x="9" y="32"/>
                    <a:pt x="12" y="31"/>
                    <a:pt x="16" y="3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5"/>
                    <a:pt x="23" y="36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18" y="41"/>
                    <a:pt x="11" y="37"/>
                    <a:pt x="6" y="38"/>
                  </a:cubicBezTo>
                  <a:cubicBezTo>
                    <a:pt x="7" y="39"/>
                    <a:pt x="10" y="39"/>
                    <a:pt x="12" y="40"/>
                  </a:cubicBezTo>
                  <a:cubicBezTo>
                    <a:pt x="16" y="39"/>
                    <a:pt x="18" y="38"/>
                    <a:pt x="21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1" y="42"/>
                    <a:pt x="22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4"/>
                    <a:pt x="22" y="46"/>
                    <a:pt x="19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2" y="44"/>
                    <a:pt x="9" y="46"/>
                  </a:cubicBezTo>
                  <a:cubicBezTo>
                    <a:pt x="13" y="47"/>
                    <a:pt x="19" y="46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8"/>
                    <a:pt x="17" y="49"/>
                    <a:pt x="16" y="49"/>
                  </a:cubicBezTo>
                  <a:cubicBezTo>
                    <a:pt x="17" y="49"/>
                    <a:pt x="19" y="49"/>
                    <a:pt x="20" y="49"/>
                  </a:cubicBezTo>
                  <a:cubicBezTo>
                    <a:pt x="22" y="50"/>
                    <a:pt x="25" y="51"/>
                    <a:pt x="24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7"/>
                    <a:pt x="29" y="58"/>
                    <a:pt x="30" y="59"/>
                  </a:cubicBezTo>
                  <a:cubicBezTo>
                    <a:pt x="29" y="60"/>
                    <a:pt x="27" y="59"/>
                    <a:pt x="26" y="60"/>
                  </a:cubicBezTo>
                  <a:cubicBezTo>
                    <a:pt x="22" y="61"/>
                    <a:pt x="28" y="62"/>
                    <a:pt x="26" y="64"/>
                  </a:cubicBezTo>
                  <a:cubicBezTo>
                    <a:pt x="27" y="64"/>
                    <a:pt x="29" y="64"/>
                    <a:pt x="30" y="65"/>
                  </a:cubicBezTo>
                  <a:cubicBezTo>
                    <a:pt x="30" y="65"/>
                    <a:pt x="29" y="66"/>
                    <a:pt x="29" y="66"/>
                  </a:cubicBezTo>
                  <a:cubicBezTo>
                    <a:pt x="25" y="64"/>
                    <a:pt x="21" y="63"/>
                    <a:pt x="17" y="63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30" y="66"/>
                    <a:pt x="36" y="70"/>
                    <a:pt x="44" y="70"/>
                  </a:cubicBezTo>
                  <a:cubicBezTo>
                    <a:pt x="51" y="73"/>
                    <a:pt x="61" y="73"/>
                    <a:pt x="70" y="75"/>
                  </a:cubicBezTo>
                  <a:cubicBezTo>
                    <a:pt x="82" y="75"/>
                    <a:pt x="93" y="77"/>
                    <a:pt x="104" y="77"/>
                  </a:cubicBezTo>
                  <a:cubicBezTo>
                    <a:pt x="123" y="76"/>
                    <a:pt x="142" y="76"/>
                    <a:pt x="161" y="76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86" y="75"/>
                    <a:pt x="315" y="77"/>
                    <a:pt x="341" y="75"/>
                  </a:cubicBezTo>
                  <a:cubicBezTo>
                    <a:pt x="336" y="75"/>
                    <a:pt x="331" y="74"/>
                    <a:pt x="326" y="75"/>
                  </a:cubicBezTo>
                  <a:cubicBezTo>
                    <a:pt x="323" y="75"/>
                    <a:pt x="321" y="74"/>
                    <a:pt x="319" y="75"/>
                  </a:cubicBezTo>
                  <a:cubicBezTo>
                    <a:pt x="316" y="75"/>
                    <a:pt x="313" y="75"/>
                    <a:pt x="311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76" y="74"/>
                    <a:pt x="272" y="75"/>
                    <a:pt x="270" y="74"/>
                  </a:cubicBezTo>
                  <a:cubicBezTo>
                    <a:pt x="271" y="73"/>
                    <a:pt x="271" y="73"/>
                    <a:pt x="27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4" y="72"/>
                    <a:pt x="352" y="72"/>
                    <a:pt x="320" y="71"/>
                  </a:cubicBezTo>
                  <a:cubicBezTo>
                    <a:pt x="309" y="71"/>
                    <a:pt x="297" y="72"/>
                    <a:pt x="286" y="70"/>
                  </a:cubicBezTo>
                  <a:cubicBezTo>
                    <a:pt x="312" y="70"/>
                    <a:pt x="341" y="71"/>
                    <a:pt x="368" y="70"/>
                  </a:cubicBezTo>
                  <a:cubicBezTo>
                    <a:pt x="368" y="70"/>
                    <a:pt x="368" y="70"/>
                    <a:pt x="368" y="70"/>
                  </a:cubicBezTo>
                  <a:cubicBezTo>
                    <a:pt x="369" y="69"/>
                    <a:pt x="369" y="69"/>
                    <a:pt x="369" y="69"/>
                  </a:cubicBezTo>
                  <a:cubicBezTo>
                    <a:pt x="370" y="70"/>
                    <a:pt x="371" y="69"/>
                    <a:pt x="372" y="69"/>
                  </a:cubicBezTo>
                  <a:cubicBezTo>
                    <a:pt x="376" y="69"/>
                    <a:pt x="383" y="71"/>
                    <a:pt x="387" y="69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4" y="67"/>
                    <a:pt x="374" y="67"/>
                    <a:pt x="374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0" y="67"/>
                    <a:pt x="370" y="66"/>
                  </a:cubicBezTo>
                  <a:cubicBezTo>
                    <a:pt x="371" y="66"/>
                    <a:pt x="373" y="65"/>
                    <a:pt x="374" y="66"/>
                  </a:cubicBezTo>
                  <a:cubicBezTo>
                    <a:pt x="374" y="66"/>
                    <a:pt x="372" y="66"/>
                    <a:pt x="372" y="66"/>
                  </a:cubicBezTo>
                  <a:cubicBezTo>
                    <a:pt x="378" y="66"/>
                    <a:pt x="387" y="67"/>
                    <a:pt x="395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8" y="68"/>
                    <a:pt x="405" y="68"/>
                    <a:pt x="408" y="67"/>
                  </a:cubicBezTo>
                  <a:cubicBezTo>
                    <a:pt x="410" y="66"/>
                    <a:pt x="410" y="67"/>
                    <a:pt x="410" y="67"/>
                  </a:cubicBezTo>
                  <a:cubicBezTo>
                    <a:pt x="412" y="68"/>
                    <a:pt x="411" y="67"/>
                    <a:pt x="412" y="66"/>
                  </a:cubicBezTo>
                  <a:cubicBezTo>
                    <a:pt x="429" y="66"/>
                    <a:pt x="429" y="66"/>
                    <a:pt x="429" y="66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24" y="67"/>
                    <a:pt x="419" y="67"/>
                    <a:pt x="414" y="67"/>
                  </a:cubicBezTo>
                  <a:cubicBezTo>
                    <a:pt x="421" y="68"/>
                    <a:pt x="431" y="68"/>
                    <a:pt x="436" y="67"/>
                  </a:cubicBezTo>
                  <a:cubicBezTo>
                    <a:pt x="434" y="67"/>
                    <a:pt x="431" y="67"/>
                    <a:pt x="429" y="66"/>
                  </a:cubicBezTo>
                  <a:cubicBezTo>
                    <a:pt x="440" y="66"/>
                    <a:pt x="453" y="66"/>
                    <a:pt x="465" y="66"/>
                  </a:cubicBezTo>
                  <a:cubicBezTo>
                    <a:pt x="463" y="65"/>
                    <a:pt x="459" y="66"/>
                    <a:pt x="456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5" y="66"/>
                    <a:pt x="453" y="64"/>
                    <a:pt x="451" y="65"/>
                  </a:cubicBezTo>
                  <a:cubicBezTo>
                    <a:pt x="441" y="65"/>
                    <a:pt x="428" y="65"/>
                    <a:pt x="415" y="65"/>
                  </a:cubicBezTo>
                  <a:cubicBezTo>
                    <a:pt x="414" y="64"/>
                    <a:pt x="414" y="64"/>
                    <a:pt x="414" y="64"/>
                  </a:cubicBezTo>
                  <a:cubicBezTo>
                    <a:pt x="413" y="64"/>
                    <a:pt x="413" y="65"/>
                    <a:pt x="411" y="65"/>
                  </a:cubicBezTo>
                  <a:cubicBezTo>
                    <a:pt x="410" y="63"/>
                    <a:pt x="409" y="66"/>
                    <a:pt x="407" y="64"/>
                  </a:cubicBezTo>
                  <a:cubicBezTo>
                    <a:pt x="407" y="64"/>
                    <a:pt x="407" y="64"/>
                    <a:pt x="407" y="64"/>
                  </a:cubicBezTo>
                  <a:cubicBezTo>
                    <a:pt x="403" y="65"/>
                    <a:pt x="397" y="65"/>
                    <a:pt x="393" y="64"/>
                  </a:cubicBezTo>
                  <a:cubicBezTo>
                    <a:pt x="373" y="64"/>
                    <a:pt x="373" y="64"/>
                    <a:pt x="373" y="64"/>
                  </a:cubicBezTo>
                  <a:cubicBezTo>
                    <a:pt x="371" y="65"/>
                    <a:pt x="367" y="65"/>
                    <a:pt x="365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3" y="64"/>
                    <a:pt x="359" y="63"/>
                    <a:pt x="356" y="64"/>
                  </a:cubicBezTo>
                  <a:cubicBezTo>
                    <a:pt x="347" y="64"/>
                    <a:pt x="338" y="65"/>
                    <a:pt x="330" y="63"/>
                  </a:cubicBezTo>
                  <a:cubicBezTo>
                    <a:pt x="344" y="62"/>
                    <a:pt x="354" y="64"/>
                    <a:pt x="368" y="62"/>
                  </a:cubicBezTo>
                  <a:cubicBezTo>
                    <a:pt x="335" y="62"/>
                    <a:pt x="335" y="62"/>
                    <a:pt x="335" y="62"/>
                  </a:cubicBezTo>
                  <a:cubicBezTo>
                    <a:pt x="345" y="61"/>
                    <a:pt x="357" y="61"/>
                    <a:pt x="368" y="61"/>
                  </a:cubicBezTo>
                  <a:cubicBezTo>
                    <a:pt x="369" y="61"/>
                    <a:pt x="369" y="60"/>
                    <a:pt x="370" y="61"/>
                  </a:cubicBezTo>
                  <a:cubicBezTo>
                    <a:pt x="371" y="59"/>
                    <a:pt x="375" y="60"/>
                    <a:pt x="378" y="60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82" y="61"/>
                    <a:pt x="391" y="61"/>
                    <a:pt x="399" y="61"/>
                  </a:cubicBezTo>
                  <a:cubicBezTo>
                    <a:pt x="400" y="60"/>
                    <a:pt x="400" y="60"/>
                    <a:pt x="400" y="60"/>
                  </a:cubicBezTo>
                  <a:cubicBezTo>
                    <a:pt x="402" y="59"/>
                    <a:pt x="404" y="61"/>
                    <a:pt x="406" y="60"/>
                  </a:cubicBezTo>
                  <a:cubicBezTo>
                    <a:pt x="406" y="60"/>
                    <a:pt x="406" y="60"/>
                    <a:pt x="406" y="60"/>
                  </a:cubicBezTo>
                  <a:cubicBezTo>
                    <a:pt x="426" y="61"/>
                    <a:pt x="450" y="60"/>
                    <a:pt x="471" y="60"/>
                  </a:cubicBezTo>
                  <a:cubicBezTo>
                    <a:pt x="453" y="59"/>
                    <a:pt x="433" y="59"/>
                    <a:pt x="415" y="59"/>
                  </a:cubicBezTo>
                  <a:cubicBezTo>
                    <a:pt x="415" y="59"/>
                    <a:pt x="415" y="59"/>
                    <a:pt x="415" y="59"/>
                  </a:cubicBezTo>
                  <a:cubicBezTo>
                    <a:pt x="414" y="59"/>
                    <a:pt x="414" y="59"/>
                    <a:pt x="414" y="59"/>
                  </a:cubicBezTo>
                  <a:cubicBezTo>
                    <a:pt x="410" y="57"/>
                    <a:pt x="407" y="61"/>
                    <a:pt x="403" y="59"/>
                  </a:cubicBezTo>
                  <a:cubicBezTo>
                    <a:pt x="396" y="61"/>
                    <a:pt x="390" y="57"/>
                    <a:pt x="383" y="59"/>
                  </a:cubicBezTo>
                  <a:cubicBezTo>
                    <a:pt x="381" y="58"/>
                    <a:pt x="381" y="58"/>
                    <a:pt x="381" y="58"/>
                  </a:cubicBezTo>
                  <a:cubicBezTo>
                    <a:pt x="393" y="57"/>
                    <a:pt x="403" y="59"/>
                    <a:pt x="414" y="58"/>
                  </a:cubicBezTo>
                  <a:cubicBezTo>
                    <a:pt x="404" y="57"/>
                    <a:pt x="404" y="57"/>
                    <a:pt x="404" y="57"/>
                  </a:cubicBezTo>
                  <a:cubicBezTo>
                    <a:pt x="403" y="57"/>
                    <a:pt x="399" y="58"/>
                    <a:pt x="399" y="56"/>
                  </a:cubicBezTo>
                  <a:cubicBezTo>
                    <a:pt x="381" y="55"/>
                    <a:pt x="381" y="55"/>
                    <a:pt x="381" y="55"/>
                  </a:cubicBezTo>
                  <a:cubicBezTo>
                    <a:pt x="380" y="55"/>
                    <a:pt x="379" y="55"/>
                    <a:pt x="379" y="54"/>
                  </a:cubicBezTo>
                  <a:cubicBezTo>
                    <a:pt x="380" y="54"/>
                    <a:pt x="381" y="54"/>
                    <a:pt x="382" y="54"/>
                  </a:cubicBezTo>
                  <a:cubicBezTo>
                    <a:pt x="382" y="54"/>
                    <a:pt x="382" y="54"/>
                    <a:pt x="382" y="54"/>
                  </a:cubicBezTo>
                  <a:cubicBezTo>
                    <a:pt x="382" y="54"/>
                    <a:pt x="381" y="54"/>
                    <a:pt x="381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3" y="54"/>
                    <a:pt x="383" y="54"/>
                    <a:pt x="382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4" y="54"/>
                    <a:pt x="387" y="53"/>
                    <a:pt x="388" y="54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426" y="54"/>
                    <a:pt x="426" y="54"/>
                    <a:pt x="426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07" y="52"/>
                    <a:pt x="386" y="52"/>
                    <a:pt x="368" y="51"/>
                  </a:cubicBezTo>
                  <a:cubicBezTo>
                    <a:pt x="366" y="51"/>
                    <a:pt x="360" y="51"/>
                    <a:pt x="362" y="49"/>
                  </a:cubicBezTo>
                  <a:cubicBezTo>
                    <a:pt x="364" y="50"/>
                    <a:pt x="365" y="48"/>
                    <a:pt x="367" y="49"/>
                  </a:cubicBezTo>
                  <a:cubicBezTo>
                    <a:pt x="366" y="49"/>
                    <a:pt x="366" y="49"/>
                    <a:pt x="366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8" y="49"/>
                    <a:pt x="368" y="49"/>
                    <a:pt x="368" y="49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7" y="48"/>
                    <a:pt x="387" y="48"/>
                    <a:pt x="387" y="48"/>
                  </a:cubicBezTo>
                  <a:cubicBezTo>
                    <a:pt x="381" y="48"/>
                    <a:pt x="375" y="48"/>
                    <a:pt x="369" y="48"/>
                  </a:cubicBezTo>
                  <a:cubicBezTo>
                    <a:pt x="368" y="47"/>
                    <a:pt x="368" y="47"/>
                    <a:pt x="368" y="47"/>
                  </a:cubicBezTo>
                  <a:cubicBezTo>
                    <a:pt x="372" y="46"/>
                    <a:pt x="378" y="47"/>
                    <a:pt x="381" y="46"/>
                  </a:cubicBezTo>
                  <a:cubicBezTo>
                    <a:pt x="376" y="45"/>
                    <a:pt x="373" y="46"/>
                    <a:pt x="368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5"/>
                    <a:pt x="369" y="45"/>
                    <a:pt x="370" y="45"/>
                  </a:cubicBezTo>
                  <a:cubicBezTo>
                    <a:pt x="372" y="43"/>
                    <a:pt x="375" y="44"/>
                    <a:pt x="378" y="44"/>
                  </a:cubicBezTo>
                  <a:cubicBezTo>
                    <a:pt x="382" y="44"/>
                    <a:pt x="385" y="44"/>
                    <a:pt x="388" y="44"/>
                  </a:cubicBezTo>
                  <a:cubicBezTo>
                    <a:pt x="391" y="43"/>
                    <a:pt x="397" y="44"/>
                    <a:pt x="400" y="44"/>
                  </a:cubicBezTo>
                  <a:cubicBezTo>
                    <a:pt x="400" y="44"/>
                    <a:pt x="399" y="44"/>
                    <a:pt x="399" y="44"/>
                  </a:cubicBezTo>
                  <a:cubicBezTo>
                    <a:pt x="400" y="43"/>
                    <a:pt x="400" y="42"/>
                    <a:pt x="402" y="42"/>
                  </a:cubicBezTo>
                  <a:cubicBezTo>
                    <a:pt x="403" y="42"/>
                    <a:pt x="404" y="42"/>
                    <a:pt x="404" y="43"/>
                  </a:cubicBezTo>
                  <a:cubicBezTo>
                    <a:pt x="405" y="43"/>
                    <a:pt x="407" y="43"/>
                    <a:pt x="408" y="43"/>
                  </a:cubicBezTo>
                  <a:cubicBezTo>
                    <a:pt x="408" y="42"/>
                    <a:pt x="408" y="42"/>
                    <a:pt x="408" y="42"/>
                  </a:cubicBezTo>
                  <a:cubicBezTo>
                    <a:pt x="409" y="43"/>
                    <a:pt x="411" y="42"/>
                    <a:pt x="412" y="43"/>
                  </a:cubicBezTo>
                  <a:cubicBezTo>
                    <a:pt x="412" y="43"/>
                    <a:pt x="412" y="43"/>
                    <a:pt x="412" y="43"/>
                  </a:cubicBezTo>
                  <a:cubicBezTo>
                    <a:pt x="419" y="43"/>
                    <a:pt x="428" y="44"/>
                    <a:pt x="435" y="43"/>
                  </a:cubicBezTo>
                  <a:cubicBezTo>
                    <a:pt x="437" y="43"/>
                    <a:pt x="445" y="43"/>
                    <a:pt x="450" y="43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14" y="40"/>
                    <a:pt x="402" y="40"/>
                    <a:pt x="391" y="40"/>
                  </a:cubicBezTo>
                  <a:cubicBezTo>
                    <a:pt x="385" y="39"/>
                    <a:pt x="379" y="39"/>
                    <a:pt x="373" y="38"/>
                  </a:cubicBezTo>
                  <a:cubicBezTo>
                    <a:pt x="380" y="36"/>
                    <a:pt x="388" y="37"/>
                    <a:pt x="396" y="36"/>
                  </a:cubicBezTo>
                  <a:cubicBezTo>
                    <a:pt x="390" y="35"/>
                    <a:pt x="382" y="36"/>
                    <a:pt x="376" y="35"/>
                  </a:cubicBezTo>
                  <a:cubicBezTo>
                    <a:pt x="402" y="35"/>
                    <a:pt x="431" y="37"/>
                    <a:pt x="459" y="36"/>
                  </a:cubicBezTo>
                  <a:cubicBezTo>
                    <a:pt x="460" y="35"/>
                    <a:pt x="460" y="35"/>
                    <a:pt x="460" y="35"/>
                  </a:cubicBezTo>
                  <a:cubicBezTo>
                    <a:pt x="452" y="34"/>
                    <a:pt x="443" y="35"/>
                    <a:pt x="435" y="34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45" y="33"/>
                    <a:pt x="445" y="33"/>
                    <a:pt x="445" y="33"/>
                  </a:cubicBezTo>
                  <a:cubicBezTo>
                    <a:pt x="429" y="32"/>
                    <a:pt x="414" y="31"/>
                    <a:pt x="397" y="32"/>
                  </a:cubicBezTo>
                  <a:cubicBezTo>
                    <a:pt x="395" y="31"/>
                    <a:pt x="393" y="31"/>
                    <a:pt x="391" y="30"/>
                  </a:cubicBezTo>
                  <a:cubicBezTo>
                    <a:pt x="410" y="30"/>
                    <a:pt x="428" y="32"/>
                    <a:pt x="445" y="31"/>
                  </a:cubicBezTo>
                  <a:cubicBezTo>
                    <a:pt x="439" y="31"/>
                    <a:pt x="434" y="30"/>
                    <a:pt x="428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8" y="29"/>
                    <a:pt x="428" y="29"/>
                    <a:pt x="428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32" y="28"/>
                    <a:pt x="415" y="28"/>
                    <a:pt x="398" y="27"/>
                  </a:cubicBezTo>
                  <a:cubicBezTo>
                    <a:pt x="399" y="26"/>
                    <a:pt x="399" y="26"/>
                    <a:pt x="399" y="26"/>
                  </a:cubicBezTo>
                  <a:cubicBezTo>
                    <a:pt x="417" y="24"/>
                    <a:pt x="432" y="30"/>
                    <a:pt x="449" y="27"/>
                  </a:cubicBezTo>
                  <a:cubicBezTo>
                    <a:pt x="444" y="26"/>
                    <a:pt x="440" y="27"/>
                    <a:pt x="436" y="26"/>
                  </a:cubicBezTo>
                  <a:cubicBezTo>
                    <a:pt x="445" y="26"/>
                    <a:pt x="455" y="25"/>
                    <a:pt x="464" y="25"/>
                  </a:cubicBezTo>
                  <a:cubicBezTo>
                    <a:pt x="463" y="23"/>
                    <a:pt x="471" y="25"/>
                    <a:pt x="474" y="23"/>
                  </a:cubicBezTo>
                  <a:cubicBezTo>
                    <a:pt x="461" y="23"/>
                    <a:pt x="447" y="23"/>
                    <a:pt x="435" y="22"/>
                  </a:cubicBezTo>
                  <a:cubicBezTo>
                    <a:pt x="438" y="21"/>
                    <a:pt x="441" y="21"/>
                    <a:pt x="444" y="21"/>
                  </a:cubicBezTo>
                  <a:cubicBezTo>
                    <a:pt x="443" y="21"/>
                    <a:pt x="443" y="21"/>
                    <a:pt x="443" y="20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52" y="20"/>
                    <a:pt x="460" y="21"/>
                    <a:pt x="468" y="19"/>
                  </a:cubicBezTo>
                  <a:cubicBezTo>
                    <a:pt x="464" y="19"/>
                    <a:pt x="460" y="19"/>
                    <a:pt x="457" y="18"/>
                  </a:cubicBezTo>
                  <a:cubicBezTo>
                    <a:pt x="457" y="18"/>
                    <a:pt x="458" y="17"/>
                    <a:pt x="458" y="17"/>
                  </a:cubicBezTo>
                  <a:cubicBezTo>
                    <a:pt x="457" y="17"/>
                    <a:pt x="455" y="17"/>
                    <a:pt x="454" y="1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9" y="17"/>
                    <a:pt x="463" y="15"/>
                    <a:pt x="467" y="15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57" y="13"/>
                    <a:pt x="467" y="13"/>
                    <a:pt x="478" y="13"/>
                  </a:cubicBezTo>
                  <a:close/>
                  <a:moveTo>
                    <a:pt x="20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lnTo>
                    <a:pt x="20" y="46"/>
                  </a:lnTo>
                  <a:close/>
                  <a:moveTo>
                    <a:pt x="224" y="74"/>
                  </a:move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2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4"/>
                    <a:pt x="217" y="73"/>
                    <a:pt x="218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0" y="73"/>
                    <a:pt x="227" y="73"/>
                    <a:pt x="224" y="74"/>
                  </a:cubicBezTo>
                  <a:close/>
                  <a:moveTo>
                    <a:pt x="380" y="69"/>
                  </a:moveTo>
                  <a:cubicBezTo>
                    <a:pt x="379" y="69"/>
                    <a:pt x="378" y="69"/>
                    <a:pt x="377" y="69"/>
                  </a:cubicBezTo>
                  <a:cubicBezTo>
                    <a:pt x="377" y="69"/>
                    <a:pt x="379" y="69"/>
                    <a:pt x="380" y="69"/>
                  </a:cubicBezTo>
                  <a:close/>
                  <a:moveTo>
                    <a:pt x="367" y="70"/>
                  </a:move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5" y="70"/>
                    <a:pt x="366" y="69"/>
                    <a:pt x="367" y="70"/>
                  </a:cubicBezTo>
                  <a:close/>
                  <a:moveTo>
                    <a:pt x="415" y="11"/>
                  </a:moveTo>
                  <a:cubicBezTo>
                    <a:pt x="410" y="11"/>
                    <a:pt x="410" y="11"/>
                    <a:pt x="410" y="11"/>
                  </a:cubicBezTo>
                  <a:cubicBezTo>
                    <a:pt x="411" y="11"/>
                    <a:pt x="413" y="11"/>
                    <a:pt x="415" y="11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7" y="12"/>
                    <a:pt x="416" y="11"/>
                    <a:pt x="415" y="11"/>
                  </a:cubicBezTo>
                  <a:close/>
                  <a:moveTo>
                    <a:pt x="422" y="12"/>
                  </a:moveTo>
                  <a:cubicBezTo>
                    <a:pt x="428" y="12"/>
                    <a:pt x="433" y="12"/>
                    <a:pt x="439" y="13"/>
                  </a:cubicBezTo>
                  <a:cubicBezTo>
                    <a:pt x="433" y="12"/>
                    <a:pt x="428" y="12"/>
                    <a:pt x="422" y="12"/>
                  </a:cubicBezTo>
                  <a:close/>
                </a:path>
              </a:pathLst>
            </a:custGeom>
            <a:solidFill>
              <a:srgbClr val="C00000">
                <a:alpha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00572" y="552523"/>
              <a:ext cx="2736296" cy="73885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lvl="0"/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无产阶级（中共）：</a:t>
              </a:r>
              <a:r>
                <a:rPr lang="zh-CN" altLang="en-US" sz="4200" dirty="0">
                  <a:solidFill>
                    <a:schemeClr val="bg1"/>
                  </a:solidFill>
                </a:rPr>
                <a:t>：</a:t>
              </a:r>
            </a:p>
          </p:txBody>
        </p:sp>
      </p:grpSp>
      <p:sp>
        <p:nvSpPr>
          <p:cNvPr id="9" name="Freeform 192"/>
          <p:cNvSpPr>
            <a:spLocks noEditPoints="1"/>
          </p:cNvSpPr>
          <p:nvPr/>
        </p:nvSpPr>
        <p:spPr bwMode="auto">
          <a:xfrm>
            <a:off x="3797935" y="245745"/>
            <a:ext cx="5654675" cy="81153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sz="4200" dirty="0" smtClean="0">
                <a:solidFill>
                  <a:schemeClr val="bg1"/>
                </a:solidFill>
                <a:sym typeface="+mn-ea"/>
              </a:rPr>
              <a:t>   </a:t>
            </a:r>
            <a:r>
              <a:rPr lang="zh-CN" altLang="en-US" sz="4200" dirty="0" smtClean="0">
                <a:solidFill>
                  <a:schemeClr val="tx2"/>
                </a:solidFill>
                <a:sym typeface="+mn-ea"/>
                <a:hlinkClick r:id="rId4" action="ppaction://hlinksldjump"/>
              </a:rPr>
              <a:t>新民主主义革命</a:t>
            </a:r>
            <a:endParaRPr lang="zh-CN" altLang="en-US" sz="4200" dirty="0">
              <a:solidFill>
                <a:schemeClr val="tx2"/>
              </a:solidFill>
              <a:sym typeface="+mn-ea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76415" y="2945263"/>
            <a:ext cx="1466399" cy="15684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 action="ppaction://hlinksldjump"/>
              </a:rPr>
              <a:t>五四运动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5" action="ppaction://hlinksldjump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 action="ppaction://hlinksldjump"/>
              </a:rPr>
              <a:t>中共一大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 action="ppaction://hlinksldjump"/>
              </a:rPr>
              <a:t>中共二大</a:t>
            </a:r>
            <a:endParaRPr lang="zh-CN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34"/>
          <p:cNvSpPr>
            <a:spLocks noChangeArrowheads="1"/>
          </p:cNvSpPr>
          <p:nvPr/>
        </p:nvSpPr>
        <p:spPr bwMode="auto">
          <a:xfrm>
            <a:off x="2427890" y="2968742"/>
            <a:ext cx="1750645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sldjump"/>
              </a:rPr>
              <a:t>黄埔军校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sldjump"/>
              </a:rPr>
              <a:t>北伐战争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sldjump"/>
              </a:rPr>
              <a:t>南京国民政府</a:t>
            </a:r>
            <a:endParaRPr lang="zh-CN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35"/>
          <p:cNvSpPr>
            <a:spLocks noChangeArrowheads="1"/>
          </p:cNvSpPr>
          <p:nvPr/>
        </p:nvSpPr>
        <p:spPr bwMode="auto">
          <a:xfrm>
            <a:off x="4316638" y="2968666"/>
            <a:ext cx="2981735" cy="15684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7" action="ppaction://hlinksldjump"/>
              </a:rPr>
              <a:t>南昌起义、秋收起义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7" action="ppaction://hlinksldjump"/>
              </a:rPr>
              <a:t>井冈山革命根据地、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7" action="ppaction://hlinksldjump"/>
              </a:rPr>
              <a:t>长征、遵义会议</a:t>
            </a:r>
            <a:endParaRPr lang="zh-CN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7436710" y="2962558"/>
            <a:ext cx="2157730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九一八事变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西安事变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七七事变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台儿庄战役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百团大战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8665" y="1350666"/>
            <a:ext cx="11638280" cy="1583055"/>
            <a:chOff x="103" y="2173"/>
            <a:chExt cx="18328" cy="2493"/>
          </a:xfrm>
        </p:grpSpPr>
        <p:cxnSp>
          <p:nvCxnSpPr>
            <p:cNvPr id="12" name="直接连接符 8"/>
            <p:cNvCxnSpPr>
              <a:cxnSpLocks noChangeShapeType="1"/>
            </p:cNvCxnSpPr>
            <p:nvPr/>
          </p:nvCxnSpPr>
          <p:spPr bwMode="auto">
            <a:xfrm flipV="1">
              <a:off x="1499" y="2204"/>
              <a:ext cx="15136" cy="25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cxnSp>
          <p:nvCxnSpPr>
            <p:cNvPr id="14" name="直接连接符 13"/>
            <p:cNvCxnSpPr>
              <a:cxnSpLocks noChangeShapeType="1"/>
            </p:cNvCxnSpPr>
            <p:nvPr/>
          </p:nvCxnSpPr>
          <p:spPr bwMode="auto">
            <a:xfrm>
              <a:off x="1499" y="2184"/>
              <a:ext cx="0" cy="1199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cxnSp>
          <p:nvCxnSpPr>
            <p:cNvPr id="15" name="直接连接符 14"/>
            <p:cNvCxnSpPr>
              <a:cxnSpLocks noChangeShapeType="1"/>
            </p:cNvCxnSpPr>
            <p:nvPr/>
          </p:nvCxnSpPr>
          <p:spPr bwMode="auto">
            <a:xfrm>
              <a:off x="5173" y="2247"/>
              <a:ext cx="0" cy="1153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cxnSp>
          <p:nvCxnSpPr>
            <p:cNvPr id="16" name="直接连接符 15"/>
            <p:cNvCxnSpPr>
              <a:cxnSpLocks noChangeShapeType="1"/>
            </p:cNvCxnSpPr>
            <p:nvPr/>
          </p:nvCxnSpPr>
          <p:spPr bwMode="auto">
            <a:xfrm>
              <a:off x="8699" y="2247"/>
              <a:ext cx="0" cy="1074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cxnSp>
          <p:nvCxnSpPr>
            <p:cNvPr id="17" name="直接连接符 16"/>
            <p:cNvCxnSpPr>
              <a:cxnSpLocks noChangeShapeType="1"/>
            </p:cNvCxnSpPr>
            <p:nvPr/>
          </p:nvCxnSpPr>
          <p:spPr bwMode="auto">
            <a:xfrm>
              <a:off x="16635" y="2173"/>
              <a:ext cx="0" cy="917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103" y="2854"/>
              <a:ext cx="3009" cy="1791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 w="28575">
              <a:solidFill>
                <a:schemeClr val="bg1"/>
              </a:solidFill>
              <a:miter lim="800000"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新民主主义革命的兴起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1919</a:t>
              </a: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3344" y="2841"/>
              <a:ext cx="3659" cy="1793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 w="28575">
              <a:solidFill>
                <a:schemeClr val="bg1"/>
              </a:solidFill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0" hangingPunct="0"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国民大革命</a:t>
              </a:r>
              <a:r>
                <a:rPr lang="zh-CN" altLang="en-US" dirty="0" smtClean="0"/>
                <a:t>时期</a:t>
              </a:r>
              <a:endParaRPr lang="en-US" altLang="zh-CN" dirty="0" smtClean="0"/>
            </a:p>
            <a:p>
              <a:endParaRPr lang="en-US" altLang="zh-CN" dirty="0" smtClean="0"/>
            </a:p>
            <a:p>
              <a:r>
                <a:rPr lang="en-US" altLang="zh-CN" sz="2000" dirty="0" smtClean="0">
                  <a:solidFill>
                    <a:schemeClr val="tx1"/>
                  </a:solidFill>
                </a:rPr>
                <a:t>(</a:t>
              </a:r>
              <a:r>
                <a:rPr lang="en-US" altLang="zh-CN" sz="2000" dirty="0">
                  <a:solidFill>
                    <a:schemeClr val="tx1"/>
                  </a:solidFill>
                </a:rPr>
                <a:t>1924-1927)</a:t>
              </a: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7197" y="2841"/>
              <a:ext cx="3192" cy="1793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 w="28575">
              <a:solidFill>
                <a:schemeClr val="bg1"/>
              </a:solidFill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0" hangingPunct="0"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宋体" panose="02010600030101010101" pitchFamily="2" charset="-122"/>
                </a:rPr>
                <a:t>十年内战</a:t>
              </a:r>
              <a:r>
                <a:rPr lang="zh-CN" altLang="en-US" dirty="0" smtClean="0">
                  <a:sym typeface="宋体" panose="02010600030101010101" pitchFamily="2" charset="-122"/>
                </a:rPr>
                <a:t>时期</a:t>
              </a:r>
              <a:endParaRPr lang="en-US" altLang="zh-CN" dirty="0" smtClean="0">
                <a:sym typeface="宋体" panose="02010600030101010101" pitchFamily="2" charset="-122"/>
              </a:endParaRPr>
            </a:p>
            <a:p>
              <a:endParaRPr lang="zh-CN" altLang="en-US" dirty="0">
                <a:sym typeface="宋体" panose="02010600030101010101" pitchFamily="2" charset="-122"/>
              </a:endParaRPr>
            </a:p>
            <a:p>
              <a:r>
                <a:rPr lang="zh-CN" altLang="en-US" sz="2000" dirty="0" smtClean="0">
                  <a:solidFill>
                    <a:schemeClr val="tx1"/>
                  </a:solidFill>
                </a:rPr>
                <a:t>（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1927-1937</a:t>
              </a:r>
              <a:r>
                <a:rPr lang="en-US" altLang="zh-CN" sz="20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10561" y="2838"/>
              <a:ext cx="4307" cy="1793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 w="28575">
              <a:solidFill>
                <a:schemeClr val="bg1"/>
              </a:solidFill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0" hangingPunct="0"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宋体" panose="02010600030101010101" pitchFamily="2" charset="-122"/>
                </a:rPr>
                <a:t>抗日战争</a:t>
              </a:r>
              <a:r>
                <a:rPr lang="zh-CN" altLang="en-US" dirty="0" smtClean="0">
                  <a:sym typeface="宋体" panose="02010600030101010101" pitchFamily="2" charset="-122"/>
                </a:rPr>
                <a:t>时期</a:t>
              </a:r>
              <a:endParaRPr lang="en-US" altLang="zh-CN" dirty="0" smtClean="0">
                <a:sym typeface="宋体" panose="02010600030101010101" pitchFamily="2" charset="-122"/>
              </a:endParaRPr>
            </a:p>
            <a:p>
              <a:endParaRPr lang="zh-CN" altLang="en-US" dirty="0">
                <a:sym typeface="宋体" panose="02010600030101010101" pitchFamily="2" charset="-122"/>
              </a:endParaRPr>
            </a:p>
            <a:p>
              <a:r>
                <a:rPr lang="en-US" altLang="zh-CN" sz="2000" dirty="0">
                  <a:solidFill>
                    <a:schemeClr val="tx1"/>
                  </a:solidFill>
                </a:rPr>
                <a:t>(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1931-1945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）</a:t>
              </a:r>
              <a:endParaRPr lang="en-US" altLang="zh-CN" dirty="0"/>
            </a:p>
          </p:txBody>
        </p:sp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12714" y="2247"/>
              <a:ext cx="0" cy="1074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sp>
          <p:nvSpPr>
            <p:cNvPr id="35862" name="文本框 19"/>
            <p:cNvSpPr txBox="1"/>
            <p:nvPr/>
          </p:nvSpPr>
          <p:spPr>
            <a:xfrm>
              <a:off x="15039" y="2873"/>
              <a:ext cx="3392" cy="1793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 w="28575">
              <a:solidFill>
                <a:schemeClr val="bg1"/>
              </a:solidFill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0" hangingPunct="0"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ym typeface="宋体" panose="02010600030101010101" pitchFamily="2" charset="-122"/>
                </a:rPr>
                <a:t>解放战争时期</a:t>
              </a:r>
              <a:endParaRPr lang="en-US" altLang="zh-CN" dirty="0" smtClean="0">
                <a:sym typeface="宋体" panose="02010600030101010101" pitchFamily="2" charset="-122"/>
              </a:endParaRPr>
            </a:p>
            <a:p>
              <a:endParaRPr lang="zh-CN" altLang="en-US" dirty="0">
                <a:sym typeface="宋体" panose="02010600030101010101" pitchFamily="2" charset="-122"/>
              </a:endParaRPr>
            </a:p>
            <a:p>
              <a:r>
                <a:rPr lang="zh-CN" altLang="en-US" sz="2000" dirty="0" smtClean="0">
                  <a:solidFill>
                    <a:schemeClr val="tx1"/>
                  </a:solidFill>
                  <a:sym typeface="+mn-ea"/>
                </a:rPr>
                <a:t>（</a:t>
              </a:r>
              <a:r>
                <a:rPr lang="en-US" altLang="zh-CN" sz="2000" dirty="0" smtClean="0">
                  <a:solidFill>
                    <a:schemeClr val="tx1"/>
                  </a:solidFill>
                  <a:sym typeface="+mn-ea"/>
                </a:rPr>
                <a:t>1946-1949</a:t>
              </a: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)</a:t>
              </a:r>
              <a:endParaRPr lang="zh-CN" altLang="en-US" sz="2000" dirty="0">
                <a:solidFill>
                  <a:schemeClr val="tx1"/>
                </a:solidFill>
                <a:sym typeface="宋体" panose="02010600030101010101" pitchFamily="2" charset="-122"/>
              </a:endParaRPr>
            </a:p>
          </p:txBody>
        </p:sp>
      </p:grpSp>
      <p:sp>
        <p:nvSpPr>
          <p:cNvPr id="7" name="矩形 36"/>
          <p:cNvSpPr>
            <a:spLocks noChangeArrowheads="1"/>
          </p:cNvSpPr>
          <p:nvPr/>
        </p:nvSpPr>
        <p:spPr bwMode="auto">
          <a:xfrm>
            <a:off x="9703660" y="2911496"/>
            <a:ext cx="2345690" cy="21236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9" action="ppaction://hlinksldjump"/>
              </a:rPr>
              <a:t>重庆谈判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9" action="ppaction://hlinksldjump"/>
              </a:rPr>
              <a:t>刘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9" action="ppaction://hlinksldjump"/>
              </a:rPr>
              <a:t>邓挺进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9" action="ppaction://hlinksldjump"/>
              </a:rPr>
              <a:t>大别山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9" action="ppaction://hlinksldjump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9" action="ppaction://hlinksldjump"/>
              </a:rPr>
              <a:t>三大战役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9" action="ppaction://hlinksldjump"/>
              </a:rPr>
              <a:t>渡江战役</a:t>
            </a:r>
            <a:endParaRPr lang="zh-CN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  <p:bldP spid="26" grpId="0" bldLvl="0" animBg="1"/>
      <p:bldP spid="27" grpId="0" bldLvl="0" animBg="1"/>
      <p:bldP spid="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92"/>
          <p:cNvSpPr>
            <a:spLocks noEditPoints="1"/>
          </p:cNvSpPr>
          <p:nvPr/>
        </p:nvSpPr>
        <p:spPr bwMode="auto">
          <a:xfrm rot="10800000" flipH="1" flipV="1">
            <a:off x="106045" y="129540"/>
            <a:ext cx="6309360" cy="67818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D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 </a:t>
            </a:r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①</a:t>
            </a:r>
            <a:r>
              <a:rPr lang="zh-CN" altLang="en-US" sz="3200" b="1" dirty="0">
                <a:solidFill>
                  <a:schemeClr val="bg1"/>
                </a:solidFill>
              </a:rPr>
              <a:t>新民主主义革命的兴起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276985" y="1268095"/>
            <a:ext cx="370205" cy="5135880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883410" y="1379220"/>
            <a:ext cx="1589405" cy="1383665"/>
          </a:xfrm>
          <a:prstGeom prst="rect">
            <a:avLst/>
          </a:prstGeom>
          <a:solidFill>
            <a:srgbClr val="D04040"/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kern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sz="4200" dirty="0" smtClean="0"/>
              <a:t>五四运动 </a:t>
            </a:r>
            <a:endParaRPr lang="zh-CN" altLang="en-US" sz="4200" dirty="0"/>
          </a:p>
        </p:txBody>
      </p:sp>
      <p:sp>
        <p:nvSpPr>
          <p:cNvPr id="31" name="文本框 30"/>
          <p:cNvSpPr txBox="1"/>
          <p:nvPr/>
        </p:nvSpPr>
        <p:spPr>
          <a:xfrm>
            <a:off x="1647190" y="4246880"/>
            <a:ext cx="1884045" cy="2030095"/>
          </a:xfrm>
          <a:prstGeom prst="rect">
            <a:avLst/>
          </a:prstGeom>
          <a:solidFill>
            <a:srgbClr val="D04040"/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200" kern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共产党的诞生与发展</a:t>
            </a:r>
          </a:p>
        </p:txBody>
      </p:sp>
      <p:sp>
        <p:nvSpPr>
          <p:cNvPr id="13" name="左大括号 12"/>
          <p:cNvSpPr/>
          <p:nvPr/>
        </p:nvSpPr>
        <p:spPr>
          <a:xfrm>
            <a:off x="3696335" y="1256030"/>
            <a:ext cx="231140" cy="1629410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9700" y="1840865"/>
            <a:ext cx="48247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工人阶级开始登上政治舞台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20185" y="2614930"/>
            <a:ext cx="49860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新民主主义革命的开端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19550" y="1142365"/>
            <a:ext cx="47548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spc="-150" dirty="0">
                <a:solidFill>
                  <a:srgbClr val="C00000"/>
                </a:solidFill>
                <a:sym typeface="Calibri" panose="020F0502020204030204" pitchFamily="34" charset="0"/>
              </a:rPr>
              <a:t>时间：</a:t>
            </a:r>
            <a:r>
              <a:rPr lang="zh-CN" altLang="en-US" sz="2400" b="1" spc="-150" dirty="0">
                <a:sym typeface="Calibri" panose="020F0502020204030204" pitchFamily="34" charset="0"/>
              </a:rPr>
              <a:t> </a:t>
            </a:r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1919年5月4日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3709035" y="3978910"/>
            <a:ext cx="230505" cy="2131695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63615" y="3604260"/>
            <a:ext cx="26308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spc="-150" dirty="0">
                <a:solidFill>
                  <a:srgbClr val="C00000"/>
                </a:solidFill>
                <a:sym typeface="Calibri" panose="020F0502020204030204" pitchFamily="34" charset="0"/>
              </a:rPr>
              <a:t>时间：</a:t>
            </a:r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 1921年7月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20185" y="4064635"/>
            <a:ext cx="1448435" cy="4616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中共一大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20185" y="5648960"/>
            <a:ext cx="1448435" cy="4616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中共二大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5728335" y="3754120"/>
            <a:ext cx="231140" cy="958850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52820" y="4334510"/>
            <a:ext cx="3060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标志着中国共产党诞生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5728335" y="5276215"/>
            <a:ext cx="231140" cy="1000760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052820" y="5188585"/>
            <a:ext cx="25380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spc="-150" dirty="0">
                <a:solidFill>
                  <a:srgbClr val="C00000"/>
                </a:solidFill>
                <a:sym typeface="Calibri" panose="020F0502020204030204" pitchFamily="34" charset="0"/>
              </a:rPr>
              <a:t>时间：</a:t>
            </a:r>
            <a:r>
              <a:rPr lang="zh-CN" altLang="en-US" sz="2400" b="1" spc="-150" dirty="0">
                <a:sym typeface="Calibri" panose="020F0502020204030204" pitchFamily="34" charset="0"/>
              </a:rPr>
              <a:t> </a:t>
            </a:r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1922年7月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959475" y="5943600"/>
            <a:ext cx="55492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</a:rPr>
              <a:t>提出了彻底的反帝反封建的</a:t>
            </a:r>
            <a:r>
              <a:rPr lang="zh-CN" altLang="en-US" sz="2400" b="1">
                <a:solidFill>
                  <a:srgbClr val="C00000"/>
                </a:solidFill>
              </a:rPr>
              <a:t>民主革命纲领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35280" y="1142365"/>
            <a:ext cx="705485" cy="5631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</a:rPr>
              <a:t>中华民族 </a:t>
            </a:r>
            <a:r>
              <a:rPr lang="zh-CN" altLang="en-US" sz="3600" b="1">
                <a:solidFill>
                  <a:srgbClr val="C00000"/>
                </a:solidFill>
              </a:rPr>
              <a:t>抗争史、探索史</a:t>
            </a:r>
          </a:p>
        </p:txBody>
      </p:sp>
      <p:pic>
        <p:nvPicPr>
          <p:cNvPr id="2" name="图片 1" descr="2010357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955655" y="1143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7" grpId="0" bldLvl="0" animBg="1"/>
      <p:bldP spid="31" grpId="0" bldLvl="0" animBg="1"/>
      <p:bldP spid="13" grpId="0" animBg="1"/>
      <p:bldP spid="5" grpId="0"/>
      <p:bldP spid="6" grpId="0"/>
      <p:bldP spid="7" grpId="0"/>
      <p:bldP spid="8" grpId="0" bldLvl="0" animBg="1"/>
      <p:bldP spid="9" grpId="0"/>
      <p:bldP spid="10" grpId="0" bldLvl="0" animBg="1"/>
      <p:bldP spid="11" grpId="0" bldLvl="0" animBg="1"/>
      <p:bldP spid="14" grpId="0" bldLvl="0" animBg="1"/>
      <p:bldP spid="16" grpId="0"/>
      <p:bldP spid="17" grpId="0" bldLvl="0" animBg="1"/>
      <p:bldP spid="18" grpId="0"/>
      <p:bldP spid="20" grpId="0"/>
      <p:bldP spid="4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5" y="185531"/>
            <a:ext cx="10005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11988"/>
      </p:ext>
    </p:extLst>
  </p:cSld>
  <p:clrMapOvr>
    <a:masterClrMapping/>
  </p:clrMapOvr>
  <p:transition spd="slow" advClick="0" advTm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92"/>
          <p:cNvSpPr>
            <a:spLocks noEditPoints="1"/>
          </p:cNvSpPr>
          <p:nvPr/>
        </p:nvSpPr>
        <p:spPr bwMode="auto">
          <a:xfrm rot="10800000" flipH="1" flipV="1">
            <a:off x="106045" y="129540"/>
            <a:ext cx="6309360" cy="67818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D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 </a:t>
            </a:r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②</a:t>
            </a:r>
            <a:r>
              <a:rPr lang="zh-CN" altLang="en-US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国民大革命时期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35280" y="1142365"/>
            <a:ext cx="705485" cy="5631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</a:rPr>
              <a:t>中华民族 </a:t>
            </a:r>
            <a:r>
              <a:rPr lang="zh-CN" altLang="en-US" sz="3600" b="1">
                <a:solidFill>
                  <a:srgbClr val="C00000"/>
                </a:solidFill>
              </a:rPr>
              <a:t>抗争史、探索史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319530" y="1268095"/>
            <a:ext cx="370205" cy="5302885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689735" y="1299845"/>
            <a:ext cx="2197100" cy="1198880"/>
          </a:xfrm>
          <a:prstGeom prst="rect">
            <a:avLst/>
          </a:prstGeom>
          <a:solidFill>
            <a:srgbClr val="C00000">
              <a:alpha val="75000"/>
            </a:srgbClr>
          </a:solidFill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2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3600" dirty="0"/>
              <a:t>国共合作的实现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689735" y="3022600"/>
            <a:ext cx="2197735" cy="645160"/>
          </a:xfrm>
          <a:prstGeom prst="rect">
            <a:avLst/>
          </a:prstGeom>
          <a:solidFill>
            <a:srgbClr val="C00000">
              <a:alpha val="75000"/>
            </a:srgbClr>
          </a:solidFill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8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3600" dirty="0" smtClean="0"/>
              <a:t>成果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49095" y="4341495"/>
            <a:ext cx="2279015" cy="645160"/>
          </a:xfrm>
          <a:prstGeom prst="rect">
            <a:avLst/>
          </a:prstGeom>
          <a:solidFill>
            <a:srgbClr val="C00000">
              <a:alpha val="75000"/>
            </a:srgbClr>
          </a:solidFill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38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3600" dirty="0"/>
              <a:t>结果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89735" y="5341620"/>
            <a:ext cx="2238375" cy="1198880"/>
          </a:xfrm>
          <a:prstGeom prst="rect">
            <a:avLst/>
          </a:prstGeom>
          <a:solidFill>
            <a:srgbClr val="C00000">
              <a:alpha val="75000"/>
            </a:srgbClr>
          </a:solidFill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8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3600" dirty="0"/>
              <a:t>南京国民政府成立</a:t>
            </a:r>
          </a:p>
        </p:txBody>
      </p:sp>
      <p:sp>
        <p:nvSpPr>
          <p:cNvPr id="30" name="Text Box 4"/>
          <p:cNvSpPr txBox="1"/>
          <p:nvPr/>
        </p:nvSpPr>
        <p:spPr>
          <a:xfrm>
            <a:off x="4582795" y="2746375"/>
            <a:ext cx="2506980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pPr fontAlgn="auto">
              <a:lnSpc>
                <a:spcPct val="100000"/>
              </a:lnSpc>
            </a:pPr>
            <a:r>
              <a:rPr lang="zh-CN" altLang="en-US" sz="2400" b="1" spc="-150" dirty="0" smtClean="0">
                <a:sym typeface="+mn-ea"/>
              </a:rPr>
              <a:t>黄埔军校建立</a:t>
            </a:r>
          </a:p>
          <a:p>
            <a:pPr fontAlgn="auto">
              <a:lnSpc>
                <a:spcPct val="100000"/>
              </a:lnSpc>
            </a:pPr>
            <a:endParaRPr lang="zh-CN" altLang="en-US" sz="2400" b="1" spc="-150" dirty="0" smtClean="0"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400" b="1" spc="-150" dirty="0" smtClean="0">
                <a:sym typeface="+mn-ea"/>
              </a:rPr>
              <a:t>北伐胜利进军</a:t>
            </a:r>
          </a:p>
        </p:txBody>
      </p:sp>
      <p:sp>
        <p:nvSpPr>
          <p:cNvPr id="28" name="Text Box 4"/>
          <p:cNvSpPr txBox="1"/>
          <p:nvPr/>
        </p:nvSpPr>
        <p:spPr>
          <a:xfrm>
            <a:off x="4582795" y="1283970"/>
            <a:ext cx="4556125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pPr fontAlgn="auto">
              <a:lnSpc>
                <a:spcPct val="100000"/>
              </a:lnSpc>
            </a:pPr>
            <a:r>
              <a:rPr lang="zh-CN" altLang="en-US" sz="2400" b="1" spc="-150" dirty="0" smtClean="0">
                <a:solidFill>
                  <a:srgbClr val="C00000"/>
                </a:solidFill>
                <a:sym typeface="+mn-ea"/>
              </a:rPr>
              <a:t>中共三大的召开</a:t>
            </a:r>
            <a:r>
              <a:rPr lang="en-US" altLang="zh-CN" sz="2400" b="1" spc="-150" dirty="0" smtClean="0">
                <a:solidFill>
                  <a:srgbClr val="C00000"/>
                </a:solidFill>
                <a:sym typeface="+mn-ea"/>
              </a:rPr>
              <a:t>(</a:t>
            </a:r>
            <a:r>
              <a:rPr lang="zh-CN" altLang="en-US" sz="2400" b="1" spc="-150" dirty="0" smtClean="0">
                <a:solidFill>
                  <a:srgbClr val="C00000"/>
                </a:solidFill>
                <a:sym typeface="+mn-ea"/>
              </a:rPr>
              <a:t>1923年6月</a:t>
            </a:r>
            <a:r>
              <a:rPr lang="en-US" altLang="zh-CN" sz="2400" b="1" spc="-150" dirty="0" smtClean="0">
                <a:solidFill>
                  <a:srgbClr val="C00000"/>
                </a:solidFill>
                <a:sym typeface="+mn-ea"/>
              </a:rPr>
              <a:t>)</a:t>
            </a:r>
          </a:p>
          <a:p>
            <a:pPr fontAlgn="auto">
              <a:lnSpc>
                <a:spcPct val="100000"/>
              </a:lnSpc>
            </a:pPr>
            <a:r>
              <a:rPr lang="zh-CN" altLang="en-US" sz="2400" b="1" spc="-150" dirty="0" smtClean="0">
                <a:solidFill>
                  <a:srgbClr val="C00000"/>
                </a:solidFill>
                <a:sym typeface="+mn-ea"/>
              </a:rPr>
              <a:t>国民党一大的召开</a:t>
            </a:r>
            <a:r>
              <a:rPr lang="en-US" altLang="zh-CN" sz="2400" b="1" spc="-150" dirty="0" smtClean="0">
                <a:solidFill>
                  <a:srgbClr val="C00000"/>
                </a:solidFill>
                <a:sym typeface="+mn-ea"/>
              </a:rPr>
              <a:t>(</a:t>
            </a:r>
            <a:r>
              <a:rPr lang="zh-CN" altLang="en-US" sz="2400" b="1" spc="-150" dirty="0" smtClean="0">
                <a:solidFill>
                  <a:srgbClr val="C00000"/>
                </a:solidFill>
                <a:sym typeface="+mn-ea"/>
              </a:rPr>
              <a:t>1924年1月</a:t>
            </a:r>
            <a:r>
              <a:rPr lang="en-US" altLang="zh-CN" sz="2400" b="1" spc="-150" dirty="0" smtClean="0">
                <a:solidFill>
                  <a:srgbClr val="C00000"/>
                </a:solidFill>
                <a:sym typeface="+mn-ea"/>
              </a:rPr>
              <a:t>)</a:t>
            </a:r>
          </a:p>
          <a:p>
            <a:pPr fontAlgn="auto">
              <a:lnSpc>
                <a:spcPct val="100000"/>
              </a:lnSpc>
            </a:pPr>
            <a:r>
              <a:rPr lang="zh-CN" altLang="en-US" sz="2400" b="1" spc="-150" dirty="0" smtClean="0">
                <a:sym typeface="+mn-ea"/>
              </a:rPr>
              <a:t>标志着国共两党合作的正式建立</a:t>
            </a:r>
            <a:endParaRPr lang="zh-CN" altLang="en-US" sz="2000" b="1" spc="-150" dirty="0" smtClean="0">
              <a:sym typeface="Calibri" panose="020F0502020204030204" pitchFamily="34" charset="0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4228465" y="1394460"/>
            <a:ext cx="274320" cy="977900"/>
          </a:xfrm>
          <a:prstGeom prst="leftBrace">
            <a:avLst>
              <a:gd name="adj1" fmla="val 0"/>
              <a:gd name="adj2" fmla="val 51168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02785" y="4422140"/>
            <a:ext cx="5070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400" b="1" u="sng" spc="-150" dirty="0" smtClean="0">
                <a:solidFill>
                  <a:srgbClr val="C00000"/>
                </a:solidFill>
                <a:latin typeface="+mn-ea"/>
                <a:sym typeface="+mn-ea"/>
              </a:rPr>
              <a:t>国民党右派</a:t>
            </a:r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+mn-ea"/>
              </a:rPr>
              <a:t>叛变革命，国民革命失败</a:t>
            </a:r>
            <a:endParaRPr lang="zh-CN" altLang="en-US" sz="2400" b="1" u="sng" spc="-150" dirty="0" smtClean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86935" y="5341620"/>
            <a:ext cx="56819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+mn-ea"/>
              </a:rPr>
              <a:t>1927</a:t>
            </a:r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宋体" panose="02010600030101010101" pitchFamily="2" charset="-122"/>
              </a:rPr>
              <a:t>年</a:t>
            </a:r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+mn-ea"/>
              </a:rPr>
              <a:t>4</a:t>
            </a:r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宋体" panose="02010600030101010101" pitchFamily="2" charset="-122"/>
              </a:rPr>
              <a:t>月蒋介石建立</a:t>
            </a:r>
            <a:endParaRPr lang="zh-CN" altLang="en-US" sz="2400" b="1" spc="-150" noProof="1" smtClean="0">
              <a:solidFill>
                <a:srgbClr val="2C3C5E"/>
              </a:solidFill>
              <a:latin typeface="+mn-ea"/>
            </a:endParaRPr>
          </a:p>
          <a:p>
            <a:endParaRPr lang="zh-CN" altLang="en-US" sz="2400" b="1" spc="-150" noProof="1" smtClean="0">
              <a:solidFill>
                <a:srgbClr val="2C3C5E"/>
              </a:solidFill>
              <a:latin typeface="+mn-ea"/>
            </a:endParaRPr>
          </a:p>
          <a:p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+mn-ea"/>
              </a:rPr>
              <a:t>1928</a:t>
            </a:r>
            <a:r>
              <a:rPr lang="zh-CN" altLang="en-US" sz="2400" b="1" spc="-150" dirty="0" smtClean="0">
                <a:solidFill>
                  <a:srgbClr val="2C3C5E"/>
                </a:solidFill>
                <a:latin typeface="+mn-ea"/>
                <a:sym typeface="宋体" panose="02010600030101010101" pitchFamily="2" charset="-122"/>
              </a:rPr>
              <a:t>年底，南京政府在名义上统了一全国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4412615" y="5396865"/>
            <a:ext cx="274320" cy="904240"/>
          </a:xfrm>
          <a:prstGeom prst="leftBrace">
            <a:avLst>
              <a:gd name="adj1" fmla="val 0"/>
              <a:gd name="adj2" fmla="val 51168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4228465" y="2930525"/>
            <a:ext cx="274320" cy="829945"/>
          </a:xfrm>
          <a:prstGeom prst="leftBrace">
            <a:avLst>
              <a:gd name="adj1" fmla="val 0"/>
              <a:gd name="adj2" fmla="val 51168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2010357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955655" y="1143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" grpId="0" animBg="1"/>
      <p:bldP spid="27" grpId="0" bldLvl="0" animBg="1"/>
      <p:bldP spid="31" grpId="0" bldLvl="0" animBg="1"/>
      <p:bldP spid="2" grpId="0" bldLvl="0" animBg="1"/>
      <p:bldP spid="4" grpId="0" bldLvl="0" animBg="1"/>
      <p:bldP spid="30" grpId="0"/>
      <p:bldP spid="28" grpId="0"/>
      <p:bldP spid="13" grpId="0" animBg="1"/>
      <p:bldP spid="6" grpId="0"/>
      <p:bldP spid="7" grpId="0"/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/>
          <p:nvPr/>
        </p:nvSpPr>
        <p:spPr>
          <a:xfrm>
            <a:off x="628650" y="1493838"/>
            <a:ext cx="1402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rgbClr val="C00000"/>
                </a:solidFill>
                <a:latin typeface="+mn-ea"/>
                <a:sym typeface="Calibri" panose="020F0502020204030204" pitchFamily="34" charset="0"/>
              </a:rPr>
              <a:t>南昌起义</a:t>
            </a:r>
          </a:p>
        </p:txBody>
      </p:sp>
      <p:sp>
        <p:nvSpPr>
          <p:cNvPr id="9" name="Text Box 3"/>
          <p:cNvSpPr txBox="1"/>
          <p:nvPr/>
        </p:nvSpPr>
        <p:spPr>
          <a:xfrm>
            <a:off x="571659" y="1174750"/>
            <a:ext cx="163830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000" b="1" spc="-150" dirty="0" smtClean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1927年8月1日</a:t>
            </a:r>
          </a:p>
        </p:txBody>
      </p:sp>
      <p:sp>
        <p:nvSpPr>
          <p:cNvPr id="10" name="Text Box 4"/>
          <p:cNvSpPr txBox="1"/>
          <p:nvPr/>
        </p:nvSpPr>
        <p:spPr>
          <a:xfrm>
            <a:off x="200025" y="1954530"/>
            <a:ext cx="25171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sz="2000" b="1" spc="-150" dirty="0" smtClean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周恩来、贺龙、朱德</a:t>
            </a:r>
          </a:p>
        </p:txBody>
      </p:sp>
      <p:sp>
        <p:nvSpPr>
          <p:cNvPr id="12" name="Text Box 7"/>
          <p:cNvSpPr txBox="1"/>
          <p:nvPr/>
        </p:nvSpPr>
        <p:spPr>
          <a:xfrm>
            <a:off x="347345" y="3475355"/>
            <a:ext cx="16071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rgbClr val="C00000"/>
                </a:solidFill>
                <a:latin typeface="+mn-ea"/>
                <a:sym typeface="Calibri" panose="020F0502020204030204" pitchFamily="34" charset="0"/>
              </a:rPr>
              <a:t>秋收起义</a:t>
            </a:r>
          </a:p>
        </p:txBody>
      </p:sp>
      <p:sp>
        <p:nvSpPr>
          <p:cNvPr id="13" name="Text Box 8"/>
          <p:cNvSpPr txBox="1"/>
          <p:nvPr/>
        </p:nvSpPr>
        <p:spPr>
          <a:xfrm>
            <a:off x="583724" y="3155950"/>
            <a:ext cx="139827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000" b="1" spc="-150" dirty="0" smtClean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1927年9月</a:t>
            </a:r>
          </a:p>
        </p:txBody>
      </p:sp>
      <p:sp>
        <p:nvSpPr>
          <p:cNvPr id="14" name="Text Box 9"/>
          <p:cNvSpPr txBox="1"/>
          <p:nvPr/>
        </p:nvSpPr>
        <p:spPr>
          <a:xfrm>
            <a:off x="787876" y="3841750"/>
            <a:ext cx="94869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>
              <a:buClrTx/>
              <a:buSzTx/>
              <a:buFontTx/>
            </a:pPr>
            <a:r>
              <a:rPr lang="zh-CN" altLang="en-US" sz="2000" b="1" spc="-150" dirty="0" smtClean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毛泽东</a:t>
            </a:r>
          </a:p>
        </p:txBody>
      </p:sp>
      <p:sp>
        <p:nvSpPr>
          <p:cNvPr id="15" name="Line 10"/>
          <p:cNvSpPr/>
          <p:nvPr/>
        </p:nvSpPr>
        <p:spPr>
          <a:xfrm>
            <a:off x="1742440" y="3705225"/>
            <a:ext cx="15240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" name="Text Box 11"/>
          <p:cNvSpPr txBox="1"/>
          <p:nvPr/>
        </p:nvSpPr>
        <p:spPr>
          <a:xfrm>
            <a:off x="2891631" y="3308350"/>
            <a:ext cx="170688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rgbClr val="C00000"/>
                </a:solidFill>
                <a:latin typeface="+mn-ea"/>
                <a:sym typeface="Calibri" panose="020F0502020204030204" pitchFamily="34" charset="0"/>
              </a:rPr>
              <a:t>井冈山革命</a:t>
            </a:r>
          </a:p>
          <a:p>
            <a:pPr algn="ctr" eaLnBrk="0" hangingPunct="0"/>
            <a:r>
              <a:rPr lang="zh-CN" altLang="en-US" sz="2400" b="1" dirty="0">
                <a:solidFill>
                  <a:srgbClr val="C00000"/>
                </a:solidFill>
                <a:latin typeface="+mn-ea"/>
                <a:sym typeface="Calibri" panose="020F0502020204030204" pitchFamily="34" charset="0"/>
              </a:rPr>
              <a:t>根据地</a:t>
            </a:r>
          </a:p>
        </p:txBody>
      </p:sp>
      <p:grpSp>
        <p:nvGrpSpPr>
          <p:cNvPr id="18" name="Group 13"/>
          <p:cNvGrpSpPr/>
          <p:nvPr/>
        </p:nvGrpSpPr>
        <p:grpSpPr>
          <a:xfrm>
            <a:off x="2082165" y="1733550"/>
            <a:ext cx="1654175" cy="1600200"/>
            <a:chOff x="1536" y="1392"/>
            <a:chExt cx="960" cy="1008"/>
          </a:xfrm>
        </p:grpSpPr>
        <p:sp>
          <p:nvSpPr>
            <p:cNvPr id="43021" name="Line 14"/>
            <p:cNvSpPr/>
            <p:nvPr/>
          </p:nvSpPr>
          <p:spPr>
            <a:xfrm>
              <a:off x="2496" y="1392"/>
              <a:ext cx="0" cy="10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3022" name="Line 15"/>
            <p:cNvSpPr/>
            <p:nvPr/>
          </p:nvSpPr>
          <p:spPr>
            <a:xfrm>
              <a:off x="1536" y="1392"/>
              <a:ext cx="96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" name="Line 18"/>
          <p:cNvSpPr/>
          <p:nvPr/>
        </p:nvSpPr>
        <p:spPr>
          <a:xfrm>
            <a:off x="4368165" y="3714750"/>
            <a:ext cx="1447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" name="Text Box 19"/>
          <p:cNvSpPr txBox="1"/>
          <p:nvPr/>
        </p:nvSpPr>
        <p:spPr>
          <a:xfrm>
            <a:off x="5724525" y="3475038"/>
            <a:ext cx="7924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rgbClr val="C00000"/>
                </a:solidFill>
                <a:latin typeface="+mn-ea"/>
                <a:sym typeface="Calibri" panose="020F0502020204030204" pitchFamily="34" charset="0"/>
              </a:rPr>
              <a:t>长征</a:t>
            </a:r>
          </a:p>
        </p:txBody>
      </p:sp>
      <p:sp>
        <p:nvSpPr>
          <p:cNvPr id="26" name="Line 21"/>
          <p:cNvSpPr/>
          <p:nvPr/>
        </p:nvSpPr>
        <p:spPr>
          <a:xfrm rot="180000" flipV="1">
            <a:off x="6470015" y="3643313"/>
            <a:ext cx="1112838" cy="7143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8" name="Text Box 16"/>
          <p:cNvSpPr txBox="1"/>
          <p:nvPr/>
        </p:nvSpPr>
        <p:spPr>
          <a:xfrm>
            <a:off x="5428615" y="3004503"/>
            <a:ext cx="138430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000" b="1" spc="-150" dirty="0" smtClean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1934年10月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011" name="文本框 29"/>
          <p:cNvSpPr txBox="1"/>
          <p:nvPr/>
        </p:nvSpPr>
        <p:spPr>
          <a:xfrm>
            <a:off x="7292340" y="3403600"/>
            <a:ext cx="20180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buClrTx/>
              <a:buSz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+mn-ea"/>
              </a:rPr>
              <a:t>“西安事变”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endParaRPr lang="zh-CN" altLang="en-US" sz="2000" b="1" spc="-150" dirty="0" smtClean="0">
              <a:solidFill>
                <a:srgbClr val="2C3C5E"/>
              </a:solidFill>
              <a:latin typeface="+mn-ea"/>
            </a:endParaRPr>
          </a:p>
        </p:txBody>
      </p:sp>
      <p:sp>
        <p:nvSpPr>
          <p:cNvPr id="41012" name="文本框 30"/>
          <p:cNvSpPr txBox="1"/>
          <p:nvPr/>
        </p:nvSpPr>
        <p:spPr>
          <a:xfrm>
            <a:off x="7292340" y="3863975"/>
            <a:ext cx="37788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SzTx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cs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+mn-ea"/>
              </a:rPr>
              <a:t> 抗日民族统一战线初步形成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cs typeface="+mn-ea"/>
              </a:rPr>
              <a:t>)</a:t>
            </a:r>
          </a:p>
        </p:txBody>
      </p:sp>
      <p:sp>
        <p:nvSpPr>
          <p:cNvPr id="41013" name="文本框 31"/>
          <p:cNvSpPr txBox="1"/>
          <p:nvPr/>
        </p:nvSpPr>
        <p:spPr>
          <a:xfrm>
            <a:off x="7582853" y="2859088"/>
            <a:ext cx="14636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buClrTx/>
              <a:buSzTx/>
              <a:buFontTx/>
            </a:pPr>
            <a:r>
              <a:rPr lang="zh-CN" altLang="en-US" sz="2000" b="1" spc="-150" dirty="0" smtClean="0">
                <a:solidFill>
                  <a:srgbClr val="2C3C5E"/>
                </a:solidFill>
                <a:latin typeface="+mn-ea"/>
              </a:rPr>
              <a:t>1936年12月</a:t>
            </a:r>
          </a:p>
        </p:txBody>
      </p:sp>
      <p:sp>
        <p:nvSpPr>
          <p:cNvPr id="19" name="Freeform 192"/>
          <p:cNvSpPr>
            <a:spLocks noEditPoints="1"/>
          </p:cNvSpPr>
          <p:nvPr/>
        </p:nvSpPr>
        <p:spPr bwMode="auto">
          <a:xfrm rot="10800000" flipH="1" flipV="1">
            <a:off x="127635" y="139700"/>
            <a:ext cx="6252210" cy="64071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D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3600" b="1" dirty="0" smtClean="0">
                <a:solidFill>
                  <a:schemeClr val="bg1"/>
                </a:solidFill>
                <a:sym typeface="+mn-ea"/>
              </a:rPr>
              <a:t>  </a:t>
            </a:r>
            <a:r>
              <a:rPr lang="en-US" altLang="zh-CN" sz="3200" b="1" dirty="0" smtClean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sym typeface="+mn-ea"/>
              </a:rPr>
              <a:t>③十年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内战时期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-8" y="4666618"/>
            <a:ext cx="2038985" cy="1997073"/>
            <a:chOff x="7183922" y="3399975"/>
            <a:chExt cx="596619" cy="628414"/>
          </a:xfrm>
          <a:solidFill>
            <a:srgbClr val="D04040"/>
          </a:solidFill>
        </p:grpSpPr>
        <p:sp>
          <p:nvSpPr>
            <p:cNvPr id="20" name="Freeform 10428"/>
            <p:cNvSpPr>
              <a:spLocks noEditPoints="1"/>
            </p:cNvSpPr>
            <p:nvPr/>
          </p:nvSpPr>
          <p:spPr bwMode="auto">
            <a:xfrm rot="16200000">
              <a:off x="7168025" y="3415872"/>
              <a:ext cx="628414" cy="596619"/>
            </a:xfrm>
            <a:custGeom>
              <a:avLst/>
              <a:gdLst>
                <a:gd name="T0" fmla="*/ 107 w 165"/>
                <a:gd name="T1" fmla="*/ 12 h 154"/>
                <a:gd name="T2" fmla="*/ 87 w 165"/>
                <a:gd name="T3" fmla="*/ 0 h 154"/>
                <a:gd name="T4" fmla="*/ 89 w 165"/>
                <a:gd name="T5" fmla="*/ 15 h 154"/>
                <a:gd name="T6" fmla="*/ 89 w 165"/>
                <a:gd name="T7" fmla="*/ 15 h 154"/>
                <a:gd name="T8" fmla="*/ 17 w 165"/>
                <a:gd name="T9" fmla="*/ 46 h 154"/>
                <a:gd name="T10" fmla="*/ 12 w 165"/>
                <a:gd name="T11" fmla="*/ 48 h 154"/>
                <a:gd name="T12" fmla="*/ 7 w 165"/>
                <a:gd name="T13" fmla="*/ 45 h 154"/>
                <a:gd name="T14" fmla="*/ 12 w 165"/>
                <a:gd name="T15" fmla="*/ 48 h 154"/>
                <a:gd name="T16" fmla="*/ 150 w 165"/>
                <a:gd name="T17" fmla="*/ 45 h 154"/>
                <a:gd name="T18" fmla="*/ 152 w 165"/>
                <a:gd name="T19" fmla="*/ 82 h 154"/>
                <a:gd name="T20" fmla="*/ 149 w 165"/>
                <a:gd name="T21" fmla="*/ 87 h 154"/>
                <a:gd name="T22" fmla="*/ 132 w 165"/>
                <a:gd name="T23" fmla="*/ 131 h 154"/>
                <a:gd name="T24" fmla="*/ 145 w 165"/>
                <a:gd name="T25" fmla="*/ 100 h 154"/>
                <a:gd name="T26" fmla="*/ 146 w 165"/>
                <a:gd name="T27" fmla="*/ 73 h 154"/>
                <a:gd name="T28" fmla="*/ 113 w 165"/>
                <a:gd name="T29" fmla="*/ 18 h 154"/>
                <a:gd name="T30" fmla="*/ 97 w 165"/>
                <a:gd name="T31" fmla="*/ 17 h 154"/>
                <a:gd name="T32" fmla="*/ 98 w 165"/>
                <a:gd name="T33" fmla="*/ 22 h 154"/>
                <a:gd name="T34" fmla="*/ 69 w 165"/>
                <a:gd name="T35" fmla="*/ 21 h 154"/>
                <a:gd name="T36" fmla="*/ 31 w 165"/>
                <a:gd name="T37" fmla="*/ 27 h 154"/>
                <a:gd name="T38" fmla="*/ 23 w 165"/>
                <a:gd name="T39" fmla="*/ 40 h 154"/>
                <a:gd name="T40" fmla="*/ 15 w 165"/>
                <a:gd name="T41" fmla="*/ 65 h 154"/>
                <a:gd name="T42" fmla="*/ 14 w 165"/>
                <a:gd name="T43" fmla="*/ 63 h 154"/>
                <a:gd name="T44" fmla="*/ 13 w 165"/>
                <a:gd name="T45" fmla="*/ 96 h 154"/>
                <a:gd name="T46" fmla="*/ 12 w 165"/>
                <a:gd name="T47" fmla="*/ 112 h 154"/>
                <a:gd name="T48" fmla="*/ 87 w 165"/>
                <a:gd name="T49" fmla="*/ 151 h 154"/>
                <a:gd name="T50" fmla="*/ 117 w 165"/>
                <a:gd name="T51" fmla="*/ 144 h 154"/>
                <a:gd name="T52" fmla="*/ 132 w 165"/>
                <a:gd name="T53" fmla="*/ 131 h 154"/>
                <a:gd name="T54" fmla="*/ 35 w 165"/>
                <a:gd name="T55" fmla="*/ 29 h 154"/>
                <a:gd name="T56" fmla="*/ 31 w 165"/>
                <a:gd name="T57" fmla="*/ 37 h 154"/>
                <a:gd name="T58" fmla="*/ 84 w 165"/>
                <a:gd name="T59" fmla="*/ 30 h 154"/>
                <a:gd name="T60" fmla="*/ 101 w 165"/>
                <a:gd name="T61" fmla="*/ 34 h 154"/>
                <a:gd name="T62" fmla="*/ 101 w 165"/>
                <a:gd name="T63" fmla="*/ 34 h 154"/>
                <a:gd name="T64" fmla="*/ 102 w 165"/>
                <a:gd name="T65" fmla="*/ 43 h 154"/>
                <a:gd name="T66" fmla="*/ 110 w 165"/>
                <a:gd name="T67" fmla="*/ 32 h 154"/>
                <a:gd name="T68" fmla="*/ 110 w 165"/>
                <a:gd name="T69" fmla="*/ 32 h 154"/>
                <a:gd name="T70" fmla="*/ 162 w 165"/>
                <a:gd name="T71" fmla="*/ 86 h 154"/>
                <a:gd name="T72" fmla="*/ 158 w 165"/>
                <a:gd name="T73" fmla="*/ 100 h 154"/>
                <a:gd name="T74" fmla="*/ 158 w 165"/>
                <a:gd name="T75" fmla="*/ 100 h 154"/>
                <a:gd name="T76" fmla="*/ 149 w 165"/>
                <a:gd name="T77" fmla="*/ 115 h 154"/>
                <a:gd name="T78" fmla="*/ 141 w 165"/>
                <a:gd name="T79" fmla="*/ 1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54">
                  <a:moveTo>
                    <a:pt x="92" y="6"/>
                  </a:moveTo>
                  <a:cubicBezTo>
                    <a:pt x="99" y="6"/>
                    <a:pt x="101" y="11"/>
                    <a:pt x="107" y="12"/>
                  </a:cubicBezTo>
                  <a:cubicBezTo>
                    <a:pt x="106" y="10"/>
                    <a:pt x="108" y="10"/>
                    <a:pt x="108" y="9"/>
                  </a:cubicBezTo>
                  <a:cubicBezTo>
                    <a:pt x="99" y="8"/>
                    <a:pt x="96" y="1"/>
                    <a:pt x="87" y="0"/>
                  </a:cubicBezTo>
                  <a:cubicBezTo>
                    <a:pt x="87" y="4"/>
                    <a:pt x="93" y="2"/>
                    <a:pt x="92" y="6"/>
                  </a:cubicBezTo>
                  <a:close/>
                  <a:moveTo>
                    <a:pt x="89" y="15"/>
                  </a:moveTo>
                  <a:cubicBezTo>
                    <a:pt x="92" y="15"/>
                    <a:pt x="95" y="20"/>
                    <a:pt x="97" y="17"/>
                  </a:cubicBezTo>
                  <a:cubicBezTo>
                    <a:pt x="94" y="16"/>
                    <a:pt x="91" y="13"/>
                    <a:pt x="89" y="15"/>
                  </a:cubicBezTo>
                  <a:close/>
                  <a:moveTo>
                    <a:pt x="20" y="32"/>
                  </a:moveTo>
                  <a:cubicBezTo>
                    <a:pt x="19" y="36"/>
                    <a:pt x="14" y="43"/>
                    <a:pt x="17" y="46"/>
                  </a:cubicBezTo>
                  <a:cubicBezTo>
                    <a:pt x="19" y="43"/>
                    <a:pt x="21" y="36"/>
                    <a:pt x="20" y="32"/>
                  </a:cubicBezTo>
                  <a:close/>
                  <a:moveTo>
                    <a:pt x="12" y="48"/>
                  </a:moveTo>
                  <a:cubicBezTo>
                    <a:pt x="11" y="48"/>
                    <a:pt x="11" y="47"/>
                    <a:pt x="11" y="45"/>
                  </a:cubicBezTo>
                  <a:cubicBezTo>
                    <a:pt x="9" y="43"/>
                    <a:pt x="10" y="45"/>
                    <a:pt x="7" y="45"/>
                  </a:cubicBezTo>
                  <a:cubicBezTo>
                    <a:pt x="7" y="43"/>
                    <a:pt x="7" y="41"/>
                    <a:pt x="6" y="40"/>
                  </a:cubicBezTo>
                  <a:cubicBezTo>
                    <a:pt x="0" y="45"/>
                    <a:pt x="8" y="54"/>
                    <a:pt x="12" y="48"/>
                  </a:cubicBezTo>
                  <a:close/>
                  <a:moveTo>
                    <a:pt x="151" y="52"/>
                  </a:moveTo>
                  <a:cubicBezTo>
                    <a:pt x="152" y="51"/>
                    <a:pt x="151" y="47"/>
                    <a:pt x="150" y="45"/>
                  </a:cubicBezTo>
                  <a:cubicBezTo>
                    <a:pt x="151" y="48"/>
                    <a:pt x="148" y="50"/>
                    <a:pt x="151" y="52"/>
                  </a:cubicBezTo>
                  <a:close/>
                  <a:moveTo>
                    <a:pt x="152" y="82"/>
                  </a:moveTo>
                  <a:cubicBezTo>
                    <a:pt x="149" y="82"/>
                    <a:pt x="149" y="82"/>
                    <a:pt x="149" y="82"/>
                  </a:cubicBezTo>
                  <a:cubicBezTo>
                    <a:pt x="149" y="85"/>
                    <a:pt x="151" y="86"/>
                    <a:pt x="149" y="87"/>
                  </a:cubicBezTo>
                  <a:cubicBezTo>
                    <a:pt x="152" y="87"/>
                    <a:pt x="151" y="84"/>
                    <a:pt x="152" y="82"/>
                  </a:cubicBezTo>
                  <a:close/>
                  <a:moveTo>
                    <a:pt x="132" y="131"/>
                  </a:moveTo>
                  <a:cubicBezTo>
                    <a:pt x="138" y="122"/>
                    <a:pt x="141" y="110"/>
                    <a:pt x="148" y="102"/>
                  </a:cubicBezTo>
                  <a:cubicBezTo>
                    <a:pt x="147" y="101"/>
                    <a:pt x="145" y="101"/>
                    <a:pt x="145" y="100"/>
                  </a:cubicBezTo>
                  <a:cubicBezTo>
                    <a:pt x="148" y="89"/>
                    <a:pt x="145" y="79"/>
                    <a:pt x="147" y="69"/>
                  </a:cubicBezTo>
                  <a:cubicBezTo>
                    <a:pt x="144" y="69"/>
                    <a:pt x="148" y="72"/>
                    <a:pt x="146" y="73"/>
                  </a:cubicBezTo>
                  <a:cubicBezTo>
                    <a:pt x="140" y="66"/>
                    <a:pt x="144" y="50"/>
                    <a:pt x="136" y="45"/>
                  </a:cubicBezTo>
                  <a:cubicBezTo>
                    <a:pt x="133" y="31"/>
                    <a:pt x="122" y="26"/>
                    <a:pt x="113" y="18"/>
                  </a:cubicBezTo>
                  <a:cubicBezTo>
                    <a:pt x="113" y="23"/>
                    <a:pt x="121" y="25"/>
                    <a:pt x="119" y="30"/>
                  </a:cubicBezTo>
                  <a:cubicBezTo>
                    <a:pt x="112" y="26"/>
                    <a:pt x="108" y="15"/>
                    <a:pt x="97" y="17"/>
                  </a:cubicBezTo>
                  <a:cubicBezTo>
                    <a:pt x="102" y="19"/>
                    <a:pt x="96" y="19"/>
                    <a:pt x="95" y="19"/>
                  </a:cubicBezTo>
                  <a:cubicBezTo>
                    <a:pt x="96" y="20"/>
                    <a:pt x="100" y="22"/>
                    <a:pt x="98" y="22"/>
                  </a:cubicBezTo>
                  <a:cubicBezTo>
                    <a:pt x="87" y="15"/>
                    <a:pt x="68" y="25"/>
                    <a:pt x="58" y="24"/>
                  </a:cubicBezTo>
                  <a:cubicBezTo>
                    <a:pt x="62" y="22"/>
                    <a:pt x="66" y="22"/>
                    <a:pt x="69" y="21"/>
                  </a:cubicBezTo>
                  <a:cubicBezTo>
                    <a:pt x="63" y="17"/>
                    <a:pt x="52" y="17"/>
                    <a:pt x="47" y="22"/>
                  </a:cubicBezTo>
                  <a:cubicBezTo>
                    <a:pt x="41" y="14"/>
                    <a:pt x="36" y="29"/>
                    <a:pt x="31" y="27"/>
                  </a:cubicBezTo>
                  <a:cubicBezTo>
                    <a:pt x="35" y="30"/>
                    <a:pt x="27" y="38"/>
                    <a:pt x="26" y="43"/>
                  </a:cubicBezTo>
                  <a:cubicBezTo>
                    <a:pt x="25" y="42"/>
                    <a:pt x="25" y="40"/>
                    <a:pt x="23" y="40"/>
                  </a:cubicBezTo>
                  <a:cubicBezTo>
                    <a:pt x="19" y="48"/>
                    <a:pt x="17" y="56"/>
                    <a:pt x="17" y="66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3" y="66"/>
                    <a:pt x="18" y="68"/>
                    <a:pt x="14" y="69"/>
                  </a:cubicBezTo>
                  <a:cubicBezTo>
                    <a:pt x="12" y="67"/>
                    <a:pt x="16" y="65"/>
                    <a:pt x="14" y="63"/>
                  </a:cubicBezTo>
                  <a:cubicBezTo>
                    <a:pt x="12" y="65"/>
                    <a:pt x="13" y="57"/>
                    <a:pt x="12" y="56"/>
                  </a:cubicBezTo>
                  <a:cubicBezTo>
                    <a:pt x="10" y="68"/>
                    <a:pt x="11" y="83"/>
                    <a:pt x="13" y="96"/>
                  </a:cubicBezTo>
                  <a:cubicBezTo>
                    <a:pt x="11" y="97"/>
                    <a:pt x="11" y="95"/>
                    <a:pt x="9" y="95"/>
                  </a:cubicBezTo>
                  <a:cubicBezTo>
                    <a:pt x="10" y="101"/>
                    <a:pt x="12" y="105"/>
                    <a:pt x="12" y="112"/>
                  </a:cubicBezTo>
                  <a:cubicBezTo>
                    <a:pt x="20" y="125"/>
                    <a:pt x="33" y="133"/>
                    <a:pt x="43" y="145"/>
                  </a:cubicBezTo>
                  <a:cubicBezTo>
                    <a:pt x="55" y="149"/>
                    <a:pt x="72" y="151"/>
                    <a:pt x="87" y="151"/>
                  </a:cubicBezTo>
                  <a:cubicBezTo>
                    <a:pt x="97" y="154"/>
                    <a:pt x="109" y="146"/>
                    <a:pt x="117" y="141"/>
                  </a:cubicBezTo>
                  <a:cubicBezTo>
                    <a:pt x="117" y="142"/>
                    <a:pt x="115" y="144"/>
                    <a:pt x="117" y="144"/>
                  </a:cubicBezTo>
                  <a:cubicBezTo>
                    <a:pt x="124" y="140"/>
                    <a:pt x="132" y="137"/>
                    <a:pt x="136" y="129"/>
                  </a:cubicBezTo>
                  <a:cubicBezTo>
                    <a:pt x="134" y="129"/>
                    <a:pt x="133" y="132"/>
                    <a:pt x="132" y="131"/>
                  </a:cubicBezTo>
                  <a:close/>
                  <a:moveTo>
                    <a:pt x="31" y="37"/>
                  </a:moveTo>
                  <a:cubicBezTo>
                    <a:pt x="31" y="33"/>
                    <a:pt x="33" y="31"/>
                    <a:pt x="35" y="29"/>
                  </a:cubicBezTo>
                  <a:cubicBezTo>
                    <a:pt x="36" y="29"/>
                    <a:pt x="36" y="30"/>
                    <a:pt x="37" y="30"/>
                  </a:cubicBezTo>
                  <a:cubicBezTo>
                    <a:pt x="36" y="33"/>
                    <a:pt x="35" y="36"/>
                    <a:pt x="31" y="37"/>
                  </a:cubicBezTo>
                  <a:close/>
                  <a:moveTo>
                    <a:pt x="77" y="30"/>
                  </a:moveTo>
                  <a:cubicBezTo>
                    <a:pt x="79" y="29"/>
                    <a:pt x="82" y="29"/>
                    <a:pt x="84" y="30"/>
                  </a:cubicBezTo>
                  <a:cubicBezTo>
                    <a:pt x="83" y="33"/>
                    <a:pt x="80" y="30"/>
                    <a:pt x="77" y="30"/>
                  </a:cubicBezTo>
                  <a:close/>
                  <a:moveTo>
                    <a:pt x="101" y="34"/>
                  </a:moveTo>
                  <a:cubicBezTo>
                    <a:pt x="94" y="34"/>
                    <a:pt x="91" y="30"/>
                    <a:pt x="87" y="25"/>
                  </a:cubicBezTo>
                  <a:cubicBezTo>
                    <a:pt x="94" y="27"/>
                    <a:pt x="97" y="27"/>
                    <a:pt x="101" y="34"/>
                  </a:cubicBezTo>
                  <a:close/>
                  <a:moveTo>
                    <a:pt x="89" y="31"/>
                  </a:moveTo>
                  <a:cubicBezTo>
                    <a:pt x="95" y="33"/>
                    <a:pt x="98" y="38"/>
                    <a:pt x="102" y="43"/>
                  </a:cubicBezTo>
                  <a:cubicBezTo>
                    <a:pt x="98" y="39"/>
                    <a:pt x="92" y="36"/>
                    <a:pt x="89" y="31"/>
                  </a:cubicBezTo>
                  <a:close/>
                  <a:moveTo>
                    <a:pt x="110" y="32"/>
                  </a:moveTo>
                  <a:cubicBezTo>
                    <a:pt x="107" y="32"/>
                    <a:pt x="105" y="30"/>
                    <a:pt x="103" y="29"/>
                  </a:cubicBezTo>
                  <a:cubicBezTo>
                    <a:pt x="106" y="27"/>
                    <a:pt x="110" y="29"/>
                    <a:pt x="110" y="32"/>
                  </a:cubicBezTo>
                  <a:close/>
                  <a:moveTo>
                    <a:pt x="164" y="77"/>
                  </a:moveTo>
                  <a:cubicBezTo>
                    <a:pt x="162" y="79"/>
                    <a:pt x="163" y="83"/>
                    <a:pt x="162" y="86"/>
                  </a:cubicBezTo>
                  <a:cubicBezTo>
                    <a:pt x="165" y="84"/>
                    <a:pt x="164" y="79"/>
                    <a:pt x="164" y="77"/>
                  </a:cubicBezTo>
                  <a:close/>
                  <a:moveTo>
                    <a:pt x="158" y="100"/>
                  </a:moveTo>
                  <a:cubicBezTo>
                    <a:pt x="158" y="96"/>
                    <a:pt x="162" y="93"/>
                    <a:pt x="160" y="89"/>
                  </a:cubicBezTo>
                  <a:cubicBezTo>
                    <a:pt x="160" y="93"/>
                    <a:pt x="156" y="97"/>
                    <a:pt x="158" y="100"/>
                  </a:cubicBezTo>
                  <a:close/>
                  <a:moveTo>
                    <a:pt x="141" y="125"/>
                  </a:moveTo>
                  <a:cubicBezTo>
                    <a:pt x="147" y="126"/>
                    <a:pt x="149" y="121"/>
                    <a:pt x="149" y="115"/>
                  </a:cubicBezTo>
                  <a:cubicBezTo>
                    <a:pt x="154" y="113"/>
                    <a:pt x="158" y="103"/>
                    <a:pt x="157" y="101"/>
                  </a:cubicBezTo>
                  <a:cubicBezTo>
                    <a:pt x="152" y="110"/>
                    <a:pt x="147" y="118"/>
                    <a:pt x="141" y="1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72925" y="3613706"/>
              <a:ext cx="488109" cy="26115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</a:rPr>
                <a:t>长征胜利</a:t>
              </a:r>
            </a:p>
            <a:p>
              <a:pPr algn="ctr"/>
              <a:r>
                <a:rPr lang="zh-CN" altLang="en-US" sz="2800" dirty="0">
                  <a:solidFill>
                    <a:schemeClr val="bg1"/>
                  </a:solidFill>
                </a:rPr>
                <a:t>的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意义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 Box 14"/>
          <p:cNvSpPr txBox="1"/>
          <p:nvPr/>
        </p:nvSpPr>
        <p:spPr>
          <a:xfrm>
            <a:off x="2179955" y="5194935"/>
            <a:ext cx="7880350" cy="1291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2"/>
                </a:solidFill>
                <a:latin typeface="+mn-ea"/>
              </a:defRPr>
            </a:lvl1pPr>
          </a:lstStyle>
          <a:p>
            <a:r>
              <a:rPr lang="zh-CN" altLang="en-US" sz="2000" b="1" spc="-150" dirty="0">
                <a:sym typeface="Calibri" panose="020F0502020204030204" pitchFamily="34" charset="0"/>
              </a:rPr>
              <a:t>1、粉碎了国民党反动派消灭红军的企图，</a:t>
            </a:r>
            <a:r>
              <a:rPr lang="zh-CN" altLang="en-US" sz="2000" b="1" u="sng" spc="-150" dirty="0">
                <a:solidFill>
                  <a:srgbClr val="C00000"/>
                </a:solidFill>
                <a:sym typeface="Calibri" panose="020F0502020204030204" pitchFamily="34" charset="0"/>
              </a:rPr>
              <a:t>保存了</a:t>
            </a:r>
            <a:r>
              <a:rPr lang="zh-CN" altLang="en-US" sz="2000" b="1" spc="-150" dirty="0">
                <a:sym typeface="Calibri" panose="020F0502020204030204" pitchFamily="34" charset="0"/>
              </a:rPr>
              <a:t>党和红军的基干力量，使中国革命转危为安。</a:t>
            </a:r>
          </a:p>
          <a:p>
            <a:r>
              <a:rPr lang="zh-CN" altLang="en-US" sz="2000" b="1" spc="-150" dirty="0">
                <a:sym typeface="Calibri" panose="020F0502020204030204" pitchFamily="34" charset="0"/>
              </a:rPr>
              <a:t>2、红军长征</a:t>
            </a:r>
            <a:r>
              <a:rPr lang="zh-CN" altLang="en-US" sz="2000" b="1" spc="-150" dirty="0" smtClean="0">
                <a:sym typeface="Calibri" panose="020F0502020204030204" pitchFamily="34" charset="0"/>
              </a:rPr>
              <a:t>播下了</a:t>
            </a:r>
            <a:r>
              <a:rPr lang="zh-CN" altLang="en-US" sz="2000" b="1" spc="-150" dirty="0">
                <a:sym typeface="Calibri" panose="020F0502020204030204" pitchFamily="34" charset="0"/>
              </a:rPr>
              <a:t>革命种子，</a:t>
            </a:r>
            <a:r>
              <a:rPr lang="zh-CN" altLang="en-US" sz="2000" b="1" u="sng" spc="-150" dirty="0">
                <a:solidFill>
                  <a:srgbClr val="C00000"/>
                </a:solidFill>
                <a:sym typeface="Calibri" panose="020F0502020204030204" pitchFamily="34" charset="0"/>
              </a:rPr>
              <a:t>铸就了</a:t>
            </a:r>
            <a:r>
              <a:rPr lang="zh-CN" altLang="en-US" sz="2000" b="1" spc="-150" dirty="0">
                <a:sym typeface="Calibri" panose="020F0502020204030204" pitchFamily="34" charset="0"/>
              </a:rPr>
              <a:t>长征精神，</a:t>
            </a:r>
            <a:r>
              <a:rPr lang="zh-CN" altLang="en-US" sz="2000" b="1" u="sng" spc="-150" dirty="0">
                <a:solidFill>
                  <a:srgbClr val="C00000"/>
                </a:solidFill>
                <a:sym typeface="Calibri" panose="020F0502020204030204" pitchFamily="34" charset="0"/>
              </a:rPr>
              <a:t>打开了</a:t>
            </a:r>
            <a:r>
              <a:rPr lang="zh-CN" altLang="en-US" sz="2000" b="1" spc="-150" dirty="0">
                <a:sym typeface="Calibri" panose="020F0502020204030204" pitchFamily="34" charset="0"/>
              </a:rPr>
              <a:t>中国革命的新局面。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583170" y="139700"/>
            <a:ext cx="4403090" cy="2552434"/>
            <a:chOff x="13319" y="421"/>
            <a:chExt cx="5557" cy="3832"/>
          </a:xfrm>
        </p:grpSpPr>
        <p:pic>
          <p:nvPicPr>
            <p:cNvPr id="115724" name="Picture 12" descr="F20081212084627170643060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9" y="421"/>
              <a:ext cx="5557" cy="373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13676" y="3700"/>
              <a:ext cx="4842" cy="5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“</a:t>
              </a:r>
              <a:r>
                <a:rPr lang="zh-CN" altLang="en-US" b="1"/>
                <a:t>爱国将领</a:t>
              </a:r>
              <a:r>
                <a:rPr lang="en-US" altLang="zh-CN" b="1"/>
                <a:t>”</a:t>
              </a:r>
              <a:r>
                <a:rPr lang="zh-CN" altLang="en-US" b="1"/>
                <a:t>张学良与杨虎城</a:t>
              </a:r>
            </a:p>
          </p:txBody>
        </p:sp>
      </p:grpSp>
      <p:pic>
        <p:nvPicPr>
          <p:cNvPr id="5" name="图片 4" descr="2010357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071860" y="583565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  <p:bldP spid="16" grpId="0"/>
      <p:bldP spid="24" grpId="0"/>
      <p:bldP spid="28" grpId="0"/>
      <p:bldP spid="41011" grpId="0"/>
      <p:bldP spid="41012" grpId="0"/>
      <p:bldP spid="41013" grpId="0"/>
      <p:bldP spid="19" grpId="0" bldLvl="0" animBg="1"/>
      <p:bldP spid="27" grpId="0" bldLvl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6" y="19050"/>
            <a:ext cx="9939131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033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92" y="0"/>
            <a:ext cx="913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389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1"/>
          <p:cNvGrpSpPr/>
          <p:nvPr/>
        </p:nvGrpSpPr>
        <p:grpSpPr>
          <a:xfrm>
            <a:off x="762000" y="2563813"/>
            <a:ext cx="10728325" cy="350837"/>
            <a:chOff x="762000" y="3429000"/>
            <a:chExt cx="10728325" cy="350838"/>
          </a:xfrm>
        </p:grpSpPr>
        <p:grpSp>
          <p:nvGrpSpPr>
            <p:cNvPr id="18533" name="组合 48"/>
            <p:cNvGrpSpPr/>
            <p:nvPr/>
          </p:nvGrpSpPr>
          <p:grpSpPr>
            <a:xfrm>
              <a:off x="762000" y="3429000"/>
              <a:ext cx="10728325" cy="334963"/>
              <a:chOff x="822960" y="3764280"/>
              <a:chExt cx="10728960" cy="335280"/>
            </a:xfrm>
          </p:grpSpPr>
          <p:grpSp>
            <p:nvGrpSpPr>
              <p:cNvPr id="18540" name="组合 17"/>
              <p:cNvGrpSpPr/>
              <p:nvPr/>
            </p:nvGrpSpPr>
            <p:grpSpPr>
              <a:xfrm>
                <a:off x="822960" y="3764280"/>
                <a:ext cx="3901440" cy="335280"/>
                <a:chOff x="822960" y="3764280"/>
                <a:chExt cx="3901440" cy="335280"/>
              </a:xfrm>
            </p:grpSpPr>
            <p:grpSp>
              <p:nvGrpSpPr>
                <p:cNvPr id="18566" name="组合 9"/>
                <p:cNvGrpSpPr/>
                <p:nvPr/>
              </p:nvGrpSpPr>
              <p:grpSpPr>
                <a:xfrm>
                  <a:off x="822960" y="3764280"/>
                  <a:ext cx="1950720" cy="335280"/>
                  <a:chOff x="822960" y="3764280"/>
                  <a:chExt cx="1950720" cy="335280"/>
                </a:xfrm>
              </p:grpSpPr>
              <p:grpSp>
                <p:nvGrpSpPr>
                  <p:cNvPr id="18574" name="组合 5"/>
                  <p:cNvGrpSpPr/>
                  <p:nvPr/>
                </p:nvGrpSpPr>
                <p:grpSpPr>
                  <a:xfrm>
                    <a:off x="82296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85" name="矩形 84"/>
                    <p:cNvSpPr/>
                    <p:nvPr/>
                  </p:nvSpPr>
                  <p:spPr bwMode="auto">
                    <a:xfrm>
                      <a:off x="822960" y="3764280"/>
                      <a:ext cx="488979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86" name="矩形 85"/>
                    <p:cNvSpPr/>
                    <p:nvPr/>
                  </p:nvSpPr>
                  <p:spPr bwMode="auto">
                    <a:xfrm>
                      <a:off x="1311939" y="3764280"/>
                      <a:ext cx="531844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575" name="组合 6"/>
                  <p:cNvGrpSpPr/>
                  <p:nvPr/>
                </p:nvGrpSpPr>
                <p:grpSpPr>
                  <a:xfrm>
                    <a:off x="179832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83" name="矩形 82"/>
                    <p:cNvSpPr/>
                    <p:nvPr/>
                  </p:nvSpPr>
                  <p:spPr bwMode="auto">
                    <a:xfrm>
                      <a:off x="868423" y="3764280"/>
                      <a:ext cx="442938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84" name="矩形 83"/>
                    <p:cNvSpPr/>
                    <p:nvPr/>
                  </p:nvSpPr>
                  <p:spPr bwMode="auto">
                    <a:xfrm>
                      <a:off x="1311361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8567" name="组合 10"/>
                <p:cNvGrpSpPr/>
                <p:nvPr/>
              </p:nvGrpSpPr>
              <p:grpSpPr>
                <a:xfrm>
                  <a:off x="2773680" y="3764280"/>
                  <a:ext cx="1950720" cy="335280"/>
                  <a:chOff x="822960" y="3764280"/>
                  <a:chExt cx="1950720" cy="335280"/>
                </a:xfrm>
              </p:grpSpPr>
              <p:grpSp>
                <p:nvGrpSpPr>
                  <p:cNvPr id="18568" name="组合 11"/>
                  <p:cNvGrpSpPr/>
                  <p:nvPr/>
                </p:nvGrpSpPr>
                <p:grpSpPr>
                  <a:xfrm>
                    <a:off x="82296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79" name="矩形 78"/>
                    <p:cNvSpPr/>
                    <p:nvPr/>
                  </p:nvSpPr>
                  <p:spPr bwMode="auto">
                    <a:xfrm>
                      <a:off x="823393" y="3764280"/>
                      <a:ext cx="487390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80" name="矩形 79"/>
                    <p:cNvSpPr/>
                    <p:nvPr/>
                  </p:nvSpPr>
                  <p:spPr bwMode="auto">
                    <a:xfrm>
                      <a:off x="1310784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569" name="组合 12"/>
                  <p:cNvGrpSpPr/>
                  <p:nvPr/>
                </p:nvGrpSpPr>
                <p:grpSpPr>
                  <a:xfrm>
                    <a:off x="179832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77" name="矩形 76"/>
                    <p:cNvSpPr/>
                    <p:nvPr/>
                  </p:nvSpPr>
                  <p:spPr bwMode="auto">
                    <a:xfrm>
                      <a:off x="822815" y="3764280"/>
                      <a:ext cx="487390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8" name="矩形 77"/>
                    <p:cNvSpPr/>
                    <p:nvPr/>
                  </p:nvSpPr>
                  <p:spPr bwMode="auto">
                    <a:xfrm>
                      <a:off x="1310205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541" name="组合 18"/>
              <p:cNvGrpSpPr/>
              <p:nvPr/>
            </p:nvGrpSpPr>
            <p:grpSpPr>
              <a:xfrm>
                <a:off x="4724400" y="3764280"/>
                <a:ext cx="3901440" cy="335280"/>
                <a:chOff x="822960" y="3764280"/>
                <a:chExt cx="3901440" cy="335280"/>
              </a:xfrm>
            </p:grpSpPr>
            <p:grpSp>
              <p:nvGrpSpPr>
                <p:cNvPr id="18552" name="组合 19"/>
                <p:cNvGrpSpPr/>
                <p:nvPr/>
              </p:nvGrpSpPr>
              <p:grpSpPr>
                <a:xfrm>
                  <a:off x="822960" y="3764280"/>
                  <a:ext cx="1950720" cy="335280"/>
                  <a:chOff x="822960" y="3764280"/>
                  <a:chExt cx="1950720" cy="335280"/>
                </a:xfrm>
              </p:grpSpPr>
              <p:grpSp>
                <p:nvGrpSpPr>
                  <p:cNvPr id="18560" name="组合 27"/>
                  <p:cNvGrpSpPr/>
                  <p:nvPr/>
                </p:nvGrpSpPr>
                <p:grpSpPr>
                  <a:xfrm>
                    <a:off x="82296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71" name="矩形 70"/>
                    <p:cNvSpPr/>
                    <p:nvPr/>
                  </p:nvSpPr>
                  <p:spPr bwMode="auto">
                    <a:xfrm>
                      <a:off x="822239" y="3764280"/>
                      <a:ext cx="488979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2" name="矩形 71"/>
                    <p:cNvSpPr/>
                    <p:nvPr/>
                  </p:nvSpPr>
                  <p:spPr bwMode="auto">
                    <a:xfrm>
                      <a:off x="1311218" y="3764280"/>
                      <a:ext cx="487390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561" name="组合 28"/>
                  <p:cNvGrpSpPr/>
                  <p:nvPr/>
                </p:nvGrpSpPr>
                <p:grpSpPr>
                  <a:xfrm>
                    <a:off x="179832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69" name="矩形 68"/>
                    <p:cNvSpPr/>
                    <p:nvPr/>
                  </p:nvSpPr>
                  <p:spPr bwMode="auto">
                    <a:xfrm>
                      <a:off x="823248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 bwMode="auto">
                    <a:xfrm>
                      <a:off x="1310639" y="3764280"/>
                      <a:ext cx="487390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8553" name="组合 20"/>
                <p:cNvGrpSpPr/>
                <p:nvPr/>
              </p:nvGrpSpPr>
              <p:grpSpPr>
                <a:xfrm>
                  <a:off x="2773680" y="3764280"/>
                  <a:ext cx="1950720" cy="335280"/>
                  <a:chOff x="822960" y="3764280"/>
                  <a:chExt cx="1950720" cy="335280"/>
                </a:xfrm>
              </p:grpSpPr>
              <p:grpSp>
                <p:nvGrpSpPr>
                  <p:cNvPr id="18554" name="组合 21"/>
                  <p:cNvGrpSpPr/>
                  <p:nvPr/>
                </p:nvGrpSpPr>
                <p:grpSpPr>
                  <a:xfrm>
                    <a:off x="82296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65" name="矩形 64"/>
                    <p:cNvSpPr/>
                    <p:nvPr/>
                  </p:nvSpPr>
                  <p:spPr bwMode="auto">
                    <a:xfrm>
                      <a:off x="822671" y="3764280"/>
                      <a:ext cx="488979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66" name="矩形 65"/>
                    <p:cNvSpPr/>
                    <p:nvPr/>
                  </p:nvSpPr>
                  <p:spPr bwMode="auto">
                    <a:xfrm>
                      <a:off x="1311650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555" name="组合 22"/>
                  <p:cNvGrpSpPr/>
                  <p:nvPr/>
                </p:nvGrpSpPr>
                <p:grpSpPr>
                  <a:xfrm>
                    <a:off x="179832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63" name="矩形 62"/>
                    <p:cNvSpPr/>
                    <p:nvPr/>
                  </p:nvSpPr>
                  <p:spPr bwMode="auto">
                    <a:xfrm>
                      <a:off x="823681" y="3764280"/>
                      <a:ext cx="487390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64" name="矩形 63"/>
                    <p:cNvSpPr/>
                    <p:nvPr/>
                  </p:nvSpPr>
                  <p:spPr bwMode="auto">
                    <a:xfrm>
                      <a:off x="1311072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542" name="组合 43"/>
              <p:cNvGrpSpPr/>
              <p:nvPr/>
            </p:nvGrpSpPr>
            <p:grpSpPr>
              <a:xfrm>
                <a:off x="10576560" y="3764280"/>
                <a:ext cx="975360" cy="335280"/>
                <a:chOff x="822960" y="3764280"/>
                <a:chExt cx="975360" cy="335280"/>
              </a:xfrm>
            </p:grpSpPr>
            <p:sp>
              <p:nvSpPr>
                <p:cNvPr id="57" name="矩形 56"/>
                <p:cNvSpPr/>
                <p:nvPr/>
              </p:nvSpPr>
              <p:spPr bwMode="auto">
                <a:xfrm>
                  <a:off x="823537" y="3764280"/>
                  <a:ext cx="487392" cy="33528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矩形 57"/>
                <p:cNvSpPr/>
                <p:nvPr/>
              </p:nvSpPr>
              <p:spPr bwMode="auto">
                <a:xfrm>
                  <a:off x="1310929" y="3764280"/>
                  <a:ext cx="487391" cy="33528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8543" name="组合 35"/>
              <p:cNvGrpSpPr/>
              <p:nvPr/>
            </p:nvGrpSpPr>
            <p:grpSpPr>
              <a:xfrm>
                <a:off x="8625840" y="3764280"/>
                <a:ext cx="1950720" cy="335280"/>
                <a:chOff x="822960" y="3764280"/>
                <a:chExt cx="1950720" cy="335280"/>
              </a:xfrm>
            </p:grpSpPr>
            <p:grpSp>
              <p:nvGrpSpPr>
                <p:cNvPr id="18544" name="组合 36"/>
                <p:cNvGrpSpPr/>
                <p:nvPr/>
              </p:nvGrpSpPr>
              <p:grpSpPr>
                <a:xfrm>
                  <a:off x="822960" y="3764280"/>
                  <a:ext cx="975360" cy="335280"/>
                  <a:chOff x="822960" y="3764280"/>
                  <a:chExt cx="975360" cy="335280"/>
                </a:xfrm>
              </p:grpSpPr>
              <p:sp>
                <p:nvSpPr>
                  <p:cNvPr id="55" name="矩形 54"/>
                  <p:cNvSpPr/>
                  <p:nvPr/>
                </p:nvSpPr>
                <p:spPr bwMode="auto">
                  <a:xfrm>
                    <a:off x="823105" y="3764280"/>
                    <a:ext cx="488979" cy="33528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 bwMode="auto">
                  <a:xfrm>
                    <a:off x="1312084" y="3764280"/>
                    <a:ext cx="531843" cy="33528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8545" name="组合 37"/>
                <p:cNvGrpSpPr/>
                <p:nvPr/>
              </p:nvGrpSpPr>
              <p:grpSpPr>
                <a:xfrm>
                  <a:off x="1798320" y="3764280"/>
                  <a:ext cx="975360" cy="335280"/>
                  <a:chOff x="822960" y="3764280"/>
                  <a:chExt cx="975360" cy="335280"/>
                </a:xfrm>
              </p:grpSpPr>
              <p:sp>
                <p:nvSpPr>
                  <p:cNvPr id="53" name="矩形 52"/>
                  <p:cNvSpPr/>
                  <p:nvPr/>
                </p:nvSpPr>
                <p:spPr bwMode="auto">
                  <a:xfrm>
                    <a:off x="868567" y="3764280"/>
                    <a:ext cx="487391" cy="33528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 bwMode="auto">
                  <a:xfrm>
                    <a:off x="1355958" y="3764280"/>
                    <a:ext cx="442938" cy="33528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18534" name="直接连接符 86"/>
            <p:cNvCxnSpPr/>
            <p:nvPr/>
          </p:nvCxnSpPr>
          <p:spPr>
            <a:xfrm>
              <a:off x="1736725" y="3429000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8535" name="直接连接符 87"/>
            <p:cNvCxnSpPr/>
            <p:nvPr/>
          </p:nvCxnSpPr>
          <p:spPr>
            <a:xfrm>
              <a:off x="3687763" y="3429000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8536" name="直接连接符 88"/>
            <p:cNvCxnSpPr/>
            <p:nvPr/>
          </p:nvCxnSpPr>
          <p:spPr>
            <a:xfrm>
              <a:off x="5638800" y="3444875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8537" name="直接连接符 89"/>
            <p:cNvCxnSpPr/>
            <p:nvPr/>
          </p:nvCxnSpPr>
          <p:spPr>
            <a:xfrm>
              <a:off x="7589838" y="3444875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8538" name="直接连接符 90"/>
            <p:cNvCxnSpPr/>
            <p:nvPr/>
          </p:nvCxnSpPr>
          <p:spPr>
            <a:xfrm>
              <a:off x="9539288" y="3429000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8539" name="直接连接符 91"/>
            <p:cNvCxnSpPr/>
            <p:nvPr/>
          </p:nvCxnSpPr>
          <p:spPr>
            <a:xfrm>
              <a:off x="11490325" y="3429000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8436" name="文本框 78"/>
          <p:cNvSpPr txBox="1"/>
          <p:nvPr/>
        </p:nvSpPr>
        <p:spPr>
          <a:xfrm>
            <a:off x="1379538" y="2955925"/>
            <a:ext cx="73342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1850</a:t>
            </a:r>
            <a:endParaRPr lang="zh-CN" altLang="en-US" sz="1400" dirty="0"/>
          </a:p>
        </p:txBody>
      </p:sp>
      <p:sp>
        <p:nvSpPr>
          <p:cNvPr id="18437" name="文本框 78"/>
          <p:cNvSpPr txBox="1"/>
          <p:nvPr/>
        </p:nvSpPr>
        <p:spPr>
          <a:xfrm>
            <a:off x="3322638" y="2955925"/>
            <a:ext cx="731837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1870</a:t>
            </a:r>
            <a:endParaRPr lang="zh-CN" altLang="en-US" sz="1400" dirty="0"/>
          </a:p>
        </p:txBody>
      </p:sp>
      <p:sp>
        <p:nvSpPr>
          <p:cNvPr id="18438" name="文本框 78"/>
          <p:cNvSpPr txBox="1"/>
          <p:nvPr/>
        </p:nvSpPr>
        <p:spPr>
          <a:xfrm>
            <a:off x="5264150" y="2955925"/>
            <a:ext cx="731838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1890</a:t>
            </a:r>
            <a:endParaRPr lang="zh-CN" altLang="en-US" sz="1400" dirty="0"/>
          </a:p>
        </p:txBody>
      </p:sp>
      <p:sp>
        <p:nvSpPr>
          <p:cNvPr id="18439" name="文本框 78"/>
          <p:cNvSpPr txBox="1"/>
          <p:nvPr/>
        </p:nvSpPr>
        <p:spPr>
          <a:xfrm>
            <a:off x="7224713" y="2955925"/>
            <a:ext cx="731837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1910</a:t>
            </a:r>
            <a:endParaRPr lang="zh-CN" altLang="en-US" sz="1400" dirty="0"/>
          </a:p>
        </p:txBody>
      </p:sp>
      <p:sp>
        <p:nvSpPr>
          <p:cNvPr id="18440" name="文本框 78"/>
          <p:cNvSpPr txBox="1"/>
          <p:nvPr/>
        </p:nvSpPr>
        <p:spPr>
          <a:xfrm>
            <a:off x="9147175" y="2955925"/>
            <a:ext cx="731838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1930</a:t>
            </a:r>
            <a:endParaRPr lang="zh-CN" altLang="en-US" sz="1400" dirty="0"/>
          </a:p>
        </p:txBody>
      </p:sp>
      <p:sp>
        <p:nvSpPr>
          <p:cNvPr id="18441" name="文本框 78"/>
          <p:cNvSpPr txBox="1"/>
          <p:nvPr/>
        </p:nvSpPr>
        <p:spPr>
          <a:xfrm>
            <a:off x="11069638" y="2955925"/>
            <a:ext cx="731837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1950</a:t>
            </a:r>
            <a:endParaRPr lang="zh-CN" altLang="en-US" sz="1400" dirty="0"/>
          </a:p>
        </p:txBody>
      </p:sp>
      <p:grpSp>
        <p:nvGrpSpPr>
          <p:cNvPr id="101" name="组合 60"/>
          <p:cNvGrpSpPr/>
          <p:nvPr/>
        </p:nvGrpSpPr>
        <p:grpSpPr>
          <a:xfrm flipV="1">
            <a:off x="419100" y="428625"/>
            <a:ext cx="1695450" cy="2438400"/>
            <a:chOff x="532129" y="3474720"/>
            <a:chExt cx="1694498" cy="2439710"/>
          </a:xfrm>
        </p:grpSpPr>
        <p:grpSp>
          <p:nvGrpSpPr>
            <p:cNvPr id="18528" name="组合 61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105" name="椭圆 104"/>
              <p:cNvSpPr/>
              <p:nvPr/>
            </p:nvSpPr>
            <p:spPr bwMode="auto">
              <a:xfrm>
                <a:off x="884357" y="3474720"/>
                <a:ext cx="242752" cy="24301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06" name="直接连接符 105">
                <a:hlinkClick r:id="rId3" action="ppaction://hlinksldjump"/>
              </p:cNvPr>
              <p:cNvCxnSpPr/>
              <p:nvPr/>
            </p:nvCxnSpPr>
            <p:spPr bwMode="auto">
              <a:xfrm>
                <a:off x="1006526" y="3597023"/>
                <a:ext cx="0" cy="1370749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529" name="文本框 102">
              <a:hlinkClick r:id="rId3" action="ppaction://hlinksldjump"/>
            </p:cNvPr>
            <p:cNvSpPr txBox="1"/>
            <p:nvPr/>
          </p:nvSpPr>
          <p:spPr>
            <a:xfrm flipV="1">
              <a:off x="532129" y="5051954"/>
              <a:ext cx="1694498" cy="8624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鸦片战争</a:t>
              </a:r>
              <a:endParaRPr lang="en-US" altLang="zh-CN" sz="18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1840-1842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南京条约</a:t>
              </a:r>
            </a:p>
          </p:txBody>
        </p:sp>
        <p:cxnSp>
          <p:nvCxnSpPr>
            <p:cNvPr id="18530" name="直接连接符 63"/>
            <p:cNvCxnSpPr/>
            <p:nvPr/>
          </p:nvCxnSpPr>
          <p:spPr>
            <a:xfrm flipV="1">
              <a:off x="562609" y="4967772"/>
              <a:ext cx="1295925" cy="468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08" name="组合 60"/>
          <p:cNvGrpSpPr/>
          <p:nvPr/>
        </p:nvGrpSpPr>
        <p:grpSpPr>
          <a:xfrm flipV="1">
            <a:off x="1936750" y="428625"/>
            <a:ext cx="1857375" cy="2438400"/>
            <a:chOff x="532129" y="3474720"/>
            <a:chExt cx="1856331" cy="2439710"/>
          </a:xfrm>
        </p:grpSpPr>
        <p:grpSp>
          <p:nvGrpSpPr>
            <p:cNvPr id="18523" name="组合 61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112" name="椭圆 111"/>
              <p:cNvSpPr/>
              <p:nvPr/>
            </p:nvSpPr>
            <p:spPr bwMode="auto">
              <a:xfrm>
                <a:off x="884356" y="3474720"/>
                <a:ext cx="242752" cy="24301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13" name="直接连接符 112">
                <a:hlinkClick r:id="rId3" action="ppaction://hlinksldjump"/>
              </p:cNvPr>
              <p:cNvCxnSpPr/>
              <p:nvPr/>
            </p:nvCxnSpPr>
            <p:spPr bwMode="auto">
              <a:xfrm>
                <a:off x="1006525" y="3597023"/>
                <a:ext cx="0" cy="1370749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524" name="文本框 109">
              <a:hlinkClick r:id="rId3" action="ppaction://hlinksldjump"/>
            </p:cNvPr>
            <p:cNvSpPr txBox="1"/>
            <p:nvPr/>
          </p:nvSpPr>
          <p:spPr>
            <a:xfrm flipV="1">
              <a:off x="532129" y="5051954"/>
              <a:ext cx="1856331" cy="8624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第二次鸦片战争</a:t>
              </a:r>
              <a:endParaRPr lang="en-US" altLang="zh-CN" sz="18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1856-1860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火烧圆明园</a:t>
              </a:r>
            </a:p>
          </p:txBody>
        </p:sp>
        <p:cxnSp>
          <p:nvCxnSpPr>
            <p:cNvPr id="18525" name="直接连接符 63"/>
            <p:cNvCxnSpPr/>
            <p:nvPr/>
          </p:nvCxnSpPr>
          <p:spPr>
            <a:xfrm flipV="1">
              <a:off x="562609" y="4968240"/>
              <a:ext cx="1718914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27" name="组合 57"/>
          <p:cNvGrpSpPr/>
          <p:nvPr/>
        </p:nvGrpSpPr>
        <p:grpSpPr>
          <a:xfrm>
            <a:off x="258763" y="2779713"/>
            <a:ext cx="1120775" cy="2232294"/>
            <a:chOff x="516889" y="3596934"/>
            <a:chExt cx="1121750" cy="2231948"/>
          </a:xfrm>
        </p:grpSpPr>
        <p:cxnSp>
          <p:nvCxnSpPr>
            <p:cNvPr id="18515" name="直接连接符 131"/>
            <p:cNvCxnSpPr/>
            <p:nvPr/>
          </p:nvCxnSpPr>
          <p:spPr>
            <a:xfrm>
              <a:off x="1005918" y="3596934"/>
              <a:ext cx="0" cy="1371339"/>
            </a:xfrm>
            <a:prstGeom prst="line">
              <a:avLst/>
            </a:prstGeom>
            <a:ln w="25400" cap="flat" cmpd="sng">
              <a:solidFill>
                <a:srgbClr val="C92984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8516" name="文本框 128">
              <a:hlinkClick r:id="rId3" action="ppaction://hlinksldjump"/>
            </p:cNvPr>
            <p:cNvSpPr txBox="1"/>
            <p:nvPr/>
          </p:nvSpPr>
          <p:spPr>
            <a:xfrm>
              <a:off x="516889" y="4968590"/>
              <a:ext cx="1121750" cy="8602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C929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林则徐</a:t>
              </a:r>
              <a:endParaRPr lang="en-US" altLang="zh-CN" sz="1800" dirty="0">
                <a:solidFill>
                  <a:srgbClr val="C929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1839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虎门销烟</a:t>
              </a:r>
            </a:p>
          </p:txBody>
        </p:sp>
        <p:cxnSp>
          <p:nvCxnSpPr>
            <p:cNvPr id="18517" name="直接连接符 56"/>
            <p:cNvCxnSpPr/>
            <p:nvPr/>
          </p:nvCxnSpPr>
          <p:spPr>
            <a:xfrm>
              <a:off x="562609" y="4968240"/>
              <a:ext cx="937895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8446" name="文本框 78"/>
          <p:cNvSpPr txBox="1"/>
          <p:nvPr/>
        </p:nvSpPr>
        <p:spPr>
          <a:xfrm>
            <a:off x="395288" y="2955925"/>
            <a:ext cx="73342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1840</a:t>
            </a:r>
            <a:endParaRPr lang="zh-CN" altLang="en-US" sz="1400" dirty="0"/>
          </a:p>
        </p:txBody>
      </p:sp>
      <p:grpSp>
        <p:nvGrpSpPr>
          <p:cNvPr id="134" name="组合 57"/>
          <p:cNvGrpSpPr/>
          <p:nvPr/>
        </p:nvGrpSpPr>
        <p:grpSpPr>
          <a:xfrm>
            <a:off x="1447483" y="2557780"/>
            <a:ext cx="1270000" cy="2385645"/>
            <a:chOff x="516889" y="3474720"/>
            <a:chExt cx="1269930" cy="2385270"/>
          </a:xfrm>
        </p:grpSpPr>
        <p:grpSp>
          <p:nvGrpSpPr>
            <p:cNvPr id="18510" name="组合 52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18513" name="椭圆 137">
                <a:hlinkClick r:id="rId3" action="ppaction://hlinksldjump"/>
              </p:cNvPr>
              <p:cNvSpPr/>
              <p:nvPr/>
            </p:nvSpPr>
            <p:spPr>
              <a:xfrm>
                <a:off x="883661" y="3474720"/>
                <a:ext cx="244514" cy="244429"/>
              </a:xfrm>
              <a:prstGeom prst="ellipse">
                <a:avLst/>
              </a:prstGeom>
              <a:solidFill>
                <a:srgbClr val="C92984"/>
              </a:solidFill>
              <a:ln w="9525">
                <a:noFill/>
              </a:ln>
            </p:spPr>
            <p:txBody>
              <a:bodyPr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dirty="0">
                  <a:solidFill>
                    <a:srgbClr val="C92984"/>
                  </a:solidFill>
                </a:endParaRPr>
              </a:p>
            </p:txBody>
          </p:sp>
          <p:cxnSp>
            <p:nvCxnSpPr>
              <p:cNvPr id="18514" name="直接连接符 138"/>
              <p:cNvCxnSpPr/>
              <p:nvPr/>
            </p:nvCxnSpPr>
            <p:spPr>
              <a:xfrm>
                <a:off x="1005918" y="3596934"/>
                <a:ext cx="0" cy="1371339"/>
              </a:xfrm>
              <a:prstGeom prst="line">
                <a:avLst/>
              </a:prstGeom>
              <a:ln w="25400" cap="flat" cmpd="sng">
                <a:solidFill>
                  <a:srgbClr val="C92984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sp>
          <p:nvSpPr>
            <p:cNvPr id="18511" name="文本框 135">
              <a:hlinkClick r:id="rId3" action="ppaction://hlinksldjump"/>
            </p:cNvPr>
            <p:cNvSpPr txBox="1"/>
            <p:nvPr/>
          </p:nvSpPr>
          <p:spPr>
            <a:xfrm>
              <a:off x="516889" y="4968590"/>
              <a:ext cx="1269930" cy="8914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C929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太平天国运动</a:t>
              </a:r>
              <a:endParaRPr lang="en-US" altLang="zh-CN" sz="1800" dirty="0">
                <a:solidFill>
                  <a:srgbClr val="C929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1851-1864</a:t>
              </a:r>
              <a:endParaRPr lang="zh-CN" altLang="en-US" sz="1600" dirty="0">
                <a:solidFill>
                  <a:srgbClr val="C92984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18512" name="直接连接符 56"/>
            <p:cNvCxnSpPr/>
            <p:nvPr/>
          </p:nvCxnSpPr>
          <p:spPr>
            <a:xfrm>
              <a:off x="562609" y="4968240"/>
              <a:ext cx="1224210" cy="33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42" name="组合 57"/>
          <p:cNvGrpSpPr/>
          <p:nvPr/>
        </p:nvGrpSpPr>
        <p:grpSpPr>
          <a:xfrm>
            <a:off x="2338388" y="2614613"/>
            <a:ext cx="1966912" cy="3738562"/>
            <a:chOff x="451514" y="3474720"/>
            <a:chExt cx="1967231" cy="3737613"/>
          </a:xfrm>
        </p:grpSpPr>
        <p:grpSp>
          <p:nvGrpSpPr>
            <p:cNvPr id="18505" name="组合 52"/>
            <p:cNvGrpSpPr/>
            <p:nvPr/>
          </p:nvGrpSpPr>
          <p:grpSpPr>
            <a:xfrm>
              <a:off x="883661" y="3474720"/>
              <a:ext cx="244514" cy="2867158"/>
              <a:chOff x="883661" y="3474720"/>
              <a:chExt cx="244514" cy="2867158"/>
            </a:xfrm>
          </p:grpSpPr>
          <p:sp>
            <p:nvSpPr>
              <p:cNvPr id="146" name="椭圆 145">
                <a:hlinkClick r:id="rId3" action="ppaction://hlinksldjump"/>
              </p:cNvPr>
              <p:cNvSpPr/>
              <p:nvPr/>
            </p:nvSpPr>
            <p:spPr bwMode="auto">
              <a:xfrm>
                <a:off x="883384" y="3474720"/>
                <a:ext cx="244515" cy="24441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47" name="直接连接符 146"/>
              <p:cNvCxnSpPr/>
              <p:nvPr/>
            </p:nvCxnSpPr>
            <p:spPr bwMode="auto">
              <a:xfrm>
                <a:off x="1005641" y="3596926"/>
                <a:ext cx="0" cy="274567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506" name="文本框 143">
              <a:hlinkClick r:id="rId3" action="ppaction://hlinksldjump"/>
            </p:cNvPr>
            <p:cNvSpPr txBox="1"/>
            <p:nvPr/>
          </p:nvSpPr>
          <p:spPr>
            <a:xfrm>
              <a:off x="451514" y="6350540"/>
              <a:ext cx="1967231" cy="8617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6D38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洋务运动</a:t>
              </a:r>
              <a:endParaRPr lang="en-US" altLang="zh-CN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</a:t>
              </a: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世纪</a:t>
              </a: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60-90</a:t>
              </a: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年代</a:t>
              </a:r>
              <a:endParaRPr lang="en-US" altLang="zh-CN" sz="1600" dirty="0">
                <a:solidFill>
                  <a:srgbClr val="6D3814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地主阶级洋务派</a:t>
              </a:r>
            </a:p>
          </p:txBody>
        </p:sp>
        <p:cxnSp>
          <p:nvCxnSpPr>
            <p:cNvPr id="18507" name="直接连接符 56"/>
            <p:cNvCxnSpPr/>
            <p:nvPr/>
          </p:nvCxnSpPr>
          <p:spPr>
            <a:xfrm>
              <a:off x="488958" y="6341878"/>
              <a:ext cx="1799591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49" name="组合 60"/>
          <p:cNvGrpSpPr/>
          <p:nvPr/>
        </p:nvGrpSpPr>
        <p:grpSpPr>
          <a:xfrm flipV="1">
            <a:off x="5653088" y="420688"/>
            <a:ext cx="1204912" cy="2438400"/>
            <a:chOff x="532129" y="3474720"/>
            <a:chExt cx="1205009" cy="2439710"/>
          </a:xfrm>
        </p:grpSpPr>
        <p:grpSp>
          <p:nvGrpSpPr>
            <p:cNvPr id="18500" name="组合 61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153" name="椭圆 152"/>
              <p:cNvSpPr/>
              <p:nvPr/>
            </p:nvSpPr>
            <p:spPr bwMode="auto">
              <a:xfrm>
                <a:off x="882994" y="3474720"/>
                <a:ext cx="244495" cy="24301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54" name="直接连接符 153">
                <a:hlinkClick r:id="rId3" action="ppaction://hlinksldjump"/>
              </p:cNvPr>
              <p:cNvCxnSpPr/>
              <p:nvPr/>
            </p:nvCxnSpPr>
            <p:spPr bwMode="auto">
              <a:xfrm>
                <a:off x="1006829" y="3597024"/>
                <a:ext cx="0" cy="13707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501" name="文本框 150">
              <a:hlinkClick r:id="rId3" action="ppaction://hlinksldjump"/>
            </p:cNvPr>
            <p:cNvSpPr txBox="1"/>
            <p:nvPr/>
          </p:nvSpPr>
          <p:spPr>
            <a:xfrm flipV="1">
              <a:off x="532129" y="5083722"/>
              <a:ext cx="1205009" cy="8307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甲午战争</a:t>
              </a:r>
              <a:endParaRPr lang="en-US" altLang="zh-CN" sz="16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1894-1895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马关条约</a:t>
              </a:r>
            </a:p>
          </p:txBody>
        </p:sp>
        <p:cxnSp>
          <p:nvCxnSpPr>
            <p:cNvPr id="18502" name="直接连接符 63"/>
            <p:cNvCxnSpPr/>
            <p:nvPr/>
          </p:nvCxnSpPr>
          <p:spPr>
            <a:xfrm flipV="1">
              <a:off x="562609" y="4967772"/>
              <a:ext cx="1057914" cy="468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57" name="组合 57"/>
          <p:cNvGrpSpPr/>
          <p:nvPr/>
        </p:nvGrpSpPr>
        <p:grpSpPr>
          <a:xfrm>
            <a:off x="5606415" y="2762885"/>
            <a:ext cx="1122363" cy="2203450"/>
            <a:chOff x="516889" y="3596934"/>
            <a:chExt cx="1121750" cy="2202495"/>
          </a:xfrm>
        </p:grpSpPr>
        <p:cxnSp>
          <p:nvCxnSpPr>
            <p:cNvPr id="18497" name="直接连接符 157"/>
            <p:cNvCxnSpPr/>
            <p:nvPr/>
          </p:nvCxnSpPr>
          <p:spPr>
            <a:xfrm>
              <a:off x="1005918" y="3596934"/>
              <a:ext cx="0" cy="1371339"/>
            </a:xfrm>
            <a:prstGeom prst="line">
              <a:avLst/>
            </a:prstGeom>
            <a:ln w="25400" cap="flat" cmpd="sng">
              <a:solidFill>
                <a:srgbClr val="C92984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8498" name="文本框 158">
              <a:hlinkClick r:id="rId3" action="ppaction://hlinksldjump"/>
            </p:cNvPr>
            <p:cNvSpPr txBox="1"/>
            <p:nvPr/>
          </p:nvSpPr>
          <p:spPr>
            <a:xfrm>
              <a:off x="516889" y="4968590"/>
              <a:ext cx="1121750" cy="8308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C929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邓世昌</a:t>
              </a:r>
              <a:endParaRPr lang="en-US" altLang="zh-CN" sz="1600" dirty="0">
                <a:solidFill>
                  <a:srgbClr val="C929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1894.9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黄海大战</a:t>
              </a:r>
            </a:p>
          </p:txBody>
        </p:sp>
        <p:cxnSp>
          <p:nvCxnSpPr>
            <p:cNvPr id="18499" name="直接连接符 56"/>
            <p:cNvCxnSpPr/>
            <p:nvPr/>
          </p:nvCxnSpPr>
          <p:spPr>
            <a:xfrm>
              <a:off x="562609" y="4968240"/>
              <a:ext cx="937895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63" name="组合 57"/>
          <p:cNvGrpSpPr/>
          <p:nvPr/>
        </p:nvGrpSpPr>
        <p:grpSpPr>
          <a:xfrm>
            <a:off x="5281613" y="2613025"/>
            <a:ext cx="1966912" cy="3740150"/>
            <a:chOff x="-618096" y="3474720"/>
            <a:chExt cx="1967231" cy="3740073"/>
          </a:xfrm>
        </p:grpSpPr>
        <p:grpSp>
          <p:nvGrpSpPr>
            <p:cNvPr id="18492" name="组合 52"/>
            <p:cNvGrpSpPr/>
            <p:nvPr/>
          </p:nvGrpSpPr>
          <p:grpSpPr>
            <a:xfrm>
              <a:off x="883661" y="3474720"/>
              <a:ext cx="244514" cy="2867158"/>
              <a:chOff x="883661" y="3474720"/>
              <a:chExt cx="244514" cy="2867158"/>
            </a:xfrm>
          </p:grpSpPr>
          <p:sp>
            <p:nvSpPr>
              <p:cNvPr id="167" name="椭圆 166">
                <a:hlinkClick r:id="rId3" action="ppaction://hlinksldjump"/>
              </p:cNvPr>
              <p:cNvSpPr/>
              <p:nvPr/>
            </p:nvSpPr>
            <p:spPr bwMode="auto">
              <a:xfrm>
                <a:off x="883923" y="3474720"/>
                <a:ext cx="244515" cy="24447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68" name="直接连接符 167"/>
              <p:cNvCxnSpPr/>
              <p:nvPr/>
            </p:nvCxnSpPr>
            <p:spPr bwMode="auto">
              <a:xfrm>
                <a:off x="1006180" y="3596955"/>
                <a:ext cx="0" cy="2744731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93" name="文本框 164">
              <a:hlinkClick r:id="rId3" action="ppaction://hlinksldjump"/>
            </p:cNvPr>
            <p:cNvSpPr txBox="1"/>
            <p:nvPr/>
          </p:nvSpPr>
          <p:spPr>
            <a:xfrm>
              <a:off x="-618096" y="6352799"/>
              <a:ext cx="1967231" cy="86199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6D38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戊戌变法</a:t>
              </a:r>
              <a:endParaRPr lang="en-US" altLang="zh-CN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1898.6-9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资产阶级维新派</a:t>
              </a:r>
            </a:p>
          </p:txBody>
        </p:sp>
        <p:cxnSp>
          <p:nvCxnSpPr>
            <p:cNvPr id="18494" name="直接连接符 56"/>
            <p:cNvCxnSpPr/>
            <p:nvPr/>
          </p:nvCxnSpPr>
          <p:spPr>
            <a:xfrm>
              <a:off x="-580652" y="6344338"/>
              <a:ext cx="1586569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69" name="组合 60"/>
          <p:cNvGrpSpPr/>
          <p:nvPr/>
        </p:nvGrpSpPr>
        <p:grpSpPr>
          <a:xfrm flipV="1">
            <a:off x="6773863" y="420688"/>
            <a:ext cx="1919287" cy="2438400"/>
            <a:chOff x="532129" y="3474720"/>
            <a:chExt cx="1918100" cy="2439710"/>
          </a:xfrm>
        </p:grpSpPr>
        <p:grpSp>
          <p:nvGrpSpPr>
            <p:cNvPr id="18487" name="组合 61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173" name="椭圆 172"/>
              <p:cNvSpPr/>
              <p:nvPr/>
            </p:nvSpPr>
            <p:spPr bwMode="auto">
              <a:xfrm>
                <a:off x="884336" y="3474720"/>
                <a:ext cx="242737" cy="24301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74" name="直接连接符 173">
                <a:hlinkClick r:id="rId3" action="ppaction://hlinksldjump"/>
              </p:cNvPr>
              <p:cNvCxnSpPr/>
              <p:nvPr/>
            </p:nvCxnSpPr>
            <p:spPr bwMode="auto">
              <a:xfrm>
                <a:off x="1006497" y="3597024"/>
                <a:ext cx="0" cy="13707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88" name="文本框 170">
              <a:hlinkClick r:id="rId3" action="ppaction://hlinksldjump"/>
            </p:cNvPr>
            <p:cNvSpPr txBox="1"/>
            <p:nvPr/>
          </p:nvSpPr>
          <p:spPr>
            <a:xfrm flipV="1">
              <a:off x="532129" y="5083722"/>
              <a:ext cx="1918100" cy="8307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八国联军侵华战争</a:t>
              </a:r>
              <a:endParaRPr lang="en-US" altLang="zh-CN" sz="16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1900-1901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辛丑条约</a:t>
              </a:r>
            </a:p>
          </p:txBody>
        </p:sp>
        <p:cxnSp>
          <p:nvCxnSpPr>
            <p:cNvPr id="18489" name="直接连接符 63"/>
            <p:cNvCxnSpPr/>
            <p:nvPr/>
          </p:nvCxnSpPr>
          <p:spPr>
            <a:xfrm flipV="1">
              <a:off x="562609" y="4968240"/>
              <a:ext cx="1759084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76" name="组合 57"/>
          <p:cNvGrpSpPr/>
          <p:nvPr/>
        </p:nvGrpSpPr>
        <p:grpSpPr>
          <a:xfrm>
            <a:off x="7126288" y="2600325"/>
            <a:ext cx="1695450" cy="3771900"/>
            <a:chOff x="360468" y="3474720"/>
            <a:chExt cx="1695984" cy="3770905"/>
          </a:xfrm>
        </p:grpSpPr>
        <p:grpSp>
          <p:nvGrpSpPr>
            <p:cNvPr id="18482" name="组合 52"/>
            <p:cNvGrpSpPr/>
            <p:nvPr/>
          </p:nvGrpSpPr>
          <p:grpSpPr>
            <a:xfrm>
              <a:off x="883661" y="3474720"/>
              <a:ext cx="244514" cy="2867158"/>
              <a:chOff x="883661" y="3474720"/>
              <a:chExt cx="244514" cy="2867158"/>
            </a:xfrm>
          </p:grpSpPr>
          <p:sp>
            <p:nvSpPr>
              <p:cNvPr id="180" name="椭圆 179">
                <a:hlinkClick r:id="rId3" action="ppaction://hlinksldjump"/>
              </p:cNvPr>
              <p:cNvSpPr/>
              <p:nvPr/>
            </p:nvSpPr>
            <p:spPr bwMode="auto">
              <a:xfrm>
                <a:off x="882920" y="3474720"/>
                <a:ext cx="244552" cy="24441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81" name="直接连接符 180"/>
              <p:cNvCxnSpPr/>
              <p:nvPr/>
            </p:nvCxnSpPr>
            <p:spPr bwMode="auto">
              <a:xfrm>
                <a:off x="1005196" y="3596926"/>
                <a:ext cx="0" cy="274565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83" name="文本框 177">
              <a:hlinkClick r:id="rId3" action="ppaction://hlinksldjump"/>
            </p:cNvPr>
            <p:cNvSpPr txBox="1"/>
            <p:nvPr/>
          </p:nvSpPr>
          <p:spPr>
            <a:xfrm>
              <a:off x="360468" y="6383840"/>
              <a:ext cx="1695984" cy="8617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6D38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辛亥革命</a:t>
              </a:r>
              <a:endParaRPr lang="en-US" altLang="zh-CN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1911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资产阶级革命派</a:t>
              </a:r>
            </a:p>
          </p:txBody>
        </p:sp>
        <p:cxnSp>
          <p:nvCxnSpPr>
            <p:cNvPr id="18484" name="直接连接符 56"/>
            <p:cNvCxnSpPr/>
            <p:nvPr/>
          </p:nvCxnSpPr>
          <p:spPr>
            <a:xfrm>
              <a:off x="360468" y="6339929"/>
              <a:ext cx="970037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85" name="组合 57"/>
          <p:cNvGrpSpPr/>
          <p:nvPr/>
        </p:nvGrpSpPr>
        <p:grpSpPr>
          <a:xfrm>
            <a:off x="7885113" y="2613025"/>
            <a:ext cx="1695450" cy="1854200"/>
            <a:chOff x="672729" y="3474720"/>
            <a:chExt cx="1695984" cy="1854780"/>
          </a:xfrm>
        </p:grpSpPr>
        <p:grpSp>
          <p:nvGrpSpPr>
            <p:cNvPr id="18477" name="组合 52"/>
            <p:cNvGrpSpPr/>
            <p:nvPr/>
          </p:nvGrpSpPr>
          <p:grpSpPr>
            <a:xfrm>
              <a:off x="883661" y="3474720"/>
              <a:ext cx="244514" cy="1241986"/>
              <a:chOff x="883661" y="3474720"/>
              <a:chExt cx="244514" cy="1241986"/>
            </a:xfrm>
          </p:grpSpPr>
          <p:sp>
            <p:nvSpPr>
              <p:cNvPr id="189" name="椭圆 188">
                <a:hlinkClick r:id="rId3" action="ppaction://hlinksldjump"/>
              </p:cNvPr>
              <p:cNvSpPr/>
              <p:nvPr/>
            </p:nvSpPr>
            <p:spPr bwMode="auto">
              <a:xfrm>
                <a:off x="883932" y="3474720"/>
                <a:ext cx="244552" cy="24455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90" name="直接连接符 189"/>
              <p:cNvCxnSpPr/>
              <p:nvPr/>
            </p:nvCxnSpPr>
            <p:spPr bwMode="auto">
              <a:xfrm>
                <a:off x="1006209" y="3596996"/>
                <a:ext cx="0" cy="1119537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78" name="文本框 186">
              <a:hlinkClick r:id="rId3" action="ppaction://hlinksldjump"/>
            </p:cNvPr>
            <p:cNvSpPr txBox="1"/>
            <p:nvPr/>
          </p:nvSpPr>
          <p:spPr>
            <a:xfrm>
              <a:off x="672729" y="4713357"/>
              <a:ext cx="1695984" cy="61614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6D38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新文化运动</a:t>
              </a:r>
              <a:endParaRPr lang="en-US" altLang="zh-CN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1915</a:t>
              </a:r>
            </a:p>
          </p:txBody>
        </p:sp>
        <p:cxnSp>
          <p:nvCxnSpPr>
            <p:cNvPr id="18479" name="直接连接符 56"/>
            <p:cNvCxnSpPr/>
            <p:nvPr/>
          </p:nvCxnSpPr>
          <p:spPr>
            <a:xfrm flipV="1">
              <a:off x="761615" y="4704675"/>
              <a:ext cx="1302107" cy="9389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94" name="组合 57"/>
          <p:cNvGrpSpPr/>
          <p:nvPr/>
        </p:nvGrpSpPr>
        <p:grpSpPr>
          <a:xfrm>
            <a:off x="8180173" y="2613025"/>
            <a:ext cx="1833561" cy="3073400"/>
            <a:chOff x="750159" y="3474720"/>
            <a:chExt cx="1832713" cy="3073559"/>
          </a:xfrm>
        </p:grpSpPr>
        <p:grpSp>
          <p:nvGrpSpPr>
            <p:cNvPr id="18472" name="组合 52"/>
            <p:cNvGrpSpPr/>
            <p:nvPr/>
          </p:nvGrpSpPr>
          <p:grpSpPr>
            <a:xfrm>
              <a:off x="883661" y="3474720"/>
              <a:ext cx="244514" cy="2156212"/>
              <a:chOff x="883661" y="3474720"/>
              <a:chExt cx="244514" cy="2156212"/>
            </a:xfrm>
          </p:grpSpPr>
          <p:sp>
            <p:nvSpPr>
              <p:cNvPr id="198" name="椭圆 197">
                <a:hlinkClick r:id="rId3" action="ppaction://hlinksldjump"/>
              </p:cNvPr>
              <p:cNvSpPr/>
              <p:nvPr/>
            </p:nvSpPr>
            <p:spPr bwMode="auto">
              <a:xfrm>
                <a:off x="883661" y="3474720"/>
                <a:ext cx="244362" cy="24448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99" name="直接连接符 198"/>
              <p:cNvCxnSpPr/>
              <p:nvPr/>
            </p:nvCxnSpPr>
            <p:spPr bwMode="auto">
              <a:xfrm>
                <a:off x="1005842" y="3596964"/>
                <a:ext cx="0" cy="203369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73" name="文本框 195">
              <a:hlinkClick r:id="rId3" action="ppaction://hlinksldjump"/>
            </p:cNvPr>
            <p:cNvSpPr txBox="1"/>
            <p:nvPr/>
          </p:nvSpPr>
          <p:spPr>
            <a:xfrm>
              <a:off x="750159" y="5686222"/>
              <a:ext cx="1832713" cy="862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6D38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新民主主义革命</a:t>
              </a:r>
              <a:endParaRPr lang="en-US" altLang="zh-CN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1919-1949</a:t>
              </a: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无产阶级</a:t>
              </a:r>
            </a:p>
          </p:txBody>
        </p:sp>
        <p:cxnSp>
          <p:nvCxnSpPr>
            <p:cNvPr id="18474" name="直接连接符 56"/>
            <p:cNvCxnSpPr/>
            <p:nvPr/>
          </p:nvCxnSpPr>
          <p:spPr>
            <a:xfrm>
              <a:off x="890233" y="5630932"/>
              <a:ext cx="1469489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06" name="组合 60"/>
          <p:cNvGrpSpPr/>
          <p:nvPr/>
        </p:nvGrpSpPr>
        <p:grpSpPr>
          <a:xfrm flipV="1">
            <a:off x="9275763" y="409575"/>
            <a:ext cx="1919287" cy="2438400"/>
            <a:chOff x="532129" y="3474720"/>
            <a:chExt cx="1918100" cy="2439710"/>
          </a:xfrm>
        </p:grpSpPr>
        <p:grpSp>
          <p:nvGrpSpPr>
            <p:cNvPr id="18467" name="组合 61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210" name="椭圆 209"/>
              <p:cNvSpPr/>
              <p:nvPr/>
            </p:nvSpPr>
            <p:spPr bwMode="auto">
              <a:xfrm>
                <a:off x="884336" y="3474720"/>
                <a:ext cx="242737" cy="24301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211" name="直接连接符 210">
                <a:hlinkClick r:id="rId3" action="ppaction://hlinksldjump"/>
              </p:cNvPr>
              <p:cNvCxnSpPr/>
              <p:nvPr/>
            </p:nvCxnSpPr>
            <p:spPr bwMode="auto">
              <a:xfrm>
                <a:off x="1006497" y="3597023"/>
                <a:ext cx="0" cy="1370749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68" name="文本框 207">
              <a:hlinkClick r:id="rId3" action="ppaction://hlinksldjump"/>
            </p:cNvPr>
            <p:cNvSpPr txBox="1"/>
            <p:nvPr/>
          </p:nvSpPr>
          <p:spPr>
            <a:xfrm flipV="1">
              <a:off x="532129" y="5083721"/>
              <a:ext cx="1918100" cy="8307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日本侵华战争</a:t>
              </a:r>
              <a:endParaRPr lang="en-US" altLang="zh-CN" sz="16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1931-(1937)-1945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九一八、七七事变</a:t>
              </a:r>
            </a:p>
          </p:txBody>
        </p:sp>
        <p:cxnSp>
          <p:nvCxnSpPr>
            <p:cNvPr id="18469" name="直接连接符 63"/>
            <p:cNvCxnSpPr/>
            <p:nvPr/>
          </p:nvCxnSpPr>
          <p:spPr>
            <a:xfrm flipV="1">
              <a:off x="562609" y="4968240"/>
              <a:ext cx="1759084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23" name="组合 57"/>
          <p:cNvGrpSpPr/>
          <p:nvPr/>
        </p:nvGrpSpPr>
        <p:grpSpPr>
          <a:xfrm>
            <a:off x="9494838" y="2679700"/>
            <a:ext cx="1255712" cy="1893888"/>
            <a:chOff x="734499" y="3596934"/>
            <a:chExt cx="1257238" cy="1894413"/>
          </a:xfrm>
        </p:grpSpPr>
        <p:cxnSp>
          <p:nvCxnSpPr>
            <p:cNvPr id="18464" name="直接连接符 223"/>
            <p:cNvCxnSpPr/>
            <p:nvPr/>
          </p:nvCxnSpPr>
          <p:spPr>
            <a:xfrm>
              <a:off x="1005918" y="3596934"/>
              <a:ext cx="0" cy="1072760"/>
            </a:xfrm>
            <a:prstGeom prst="line">
              <a:avLst/>
            </a:prstGeom>
            <a:ln w="25400" cap="flat" cmpd="sng">
              <a:solidFill>
                <a:srgbClr val="C92984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8465" name="文本框 224">
              <a:hlinkClick r:id="rId3" action="ppaction://hlinksldjump"/>
            </p:cNvPr>
            <p:cNvSpPr txBox="1"/>
            <p:nvPr/>
          </p:nvSpPr>
          <p:spPr>
            <a:xfrm>
              <a:off x="734499" y="4660508"/>
              <a:ext cx="1257238" cy="8308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C929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抗日战争</a:t>
              </a:r>
              <a:endParaRPr lang="en-US" altLang="zh-CN" sz="1600" dirty="0">
                <a:solidFill>
                  <a:srgbClr val="C929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台儿庄战役百团大战</a:t>
              </a:r>
            </a:p>
          </p:txBody>
        </p:sp>
        <p:cxnSp>
          <p:nvCxnSpPr>
            <p:cNvPr id="18466" name="直接连接符 56"/>
            <p:cNvCxnSpPr/>
            <p:nvPr/>
          </p:nvCxnSpPr>
          <p:spPr>
            <a:xfrm>
              <a:off x="780219" y="4660157"/>
              <a:ext cx="937895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4126" name="矩形 4125"/>
          <p:cNvSpPr/>
          <p:nvPr/>
        </p:nvSpPr>
        <p:spPr bwMode="auto">
          <a:xfrm>
            <a:off x="10398125" y="5576888"/>
            <a:ext cx="277813" cy="29368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9" name="矩形 228"/>
          <p:cNvSpPr/>
          <p:nvPr/>
        </p:nvSpPr>
        <p:spPr>
          <a:xfrm>
            <a:off x="10398125" y="5932488"/>
            <a:ext cx="277813" cy="292100"/>
          </a:xfrm>
          <a:prstGeom prst="rect">
            <a:avLst/>
          </a:prstGeom>
          <a:solidFill>
            <a:srgbClr val="C92984"/>
          </a:solidFill>
          <a:ln w="9525">
            <a:noFill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30" name="矩形 229"/>
          <p:cNvSpPr/>
          <p:nvPr/>
        </p:nvSpPr>
        <p:spPr bwMode="auto">
          <a:xfrm>
            <a:off x="10398125" y="6283325"/>
            <a:ext cx="277813" cy="292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61" name="文本框 4126"/>
          <p:cNvSpPr txBox="1"/>
          <p:nvPr/>
        </p:nvSpPr>
        <p:spPr>
          <a:xfrm>
            <a:off x="10804525" y="5537200"/>
            <a:ext cx="938213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屈辱史</a:t>
            </a:r>
          </a:p>
        </p:txBody>
      </p:sp>
      <p:sp>
        <p:nvSpPr>
          <p:cNvPr id="18462" name="文本框 231"/>
          <p:cNvSpPr txBox="1"/>
          <p:nvPr/>
        </p:nvSpPr>
        <p:spPr>
          <a:xfrm>
            <a:off x="10804525" y="5881688"/>
            <a:ext cx="938213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C929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抗争史</a:t>
            </a:r>
          </a:p>
        </p:txBody>
      </p:sp>
      <p:sp>
        <p:nvSpPr>
          <p:cNvPr id="18463" name="文本框 232"/>
          <p:cNvSpPr txBox="1"/>
          <p:nvPr/>
        </p:nvSpPr>
        <p:spPr>
          <a:xfrm>
            <a:off x="10821988" y="6227763"/>
            <a:ext cx="939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探索史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11399520" y="2399030"/>
            <a:ext cx="253365" cy="3638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11304905" y="2794635"/>
            <a:ext cx="379730" cy="2063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4315778" y="409575"/>
            <a:ext cx="5474652" cy="12350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</a:rPr>
              <a:t>列强侵华（屈辱史）</a:t>
            </a:r>
          </a:p>
        </p:txBody>
      </p:sp>
      <p:sp>
        <p:nvSpPr>
          <p:cNvPr id="5" name="椭圆 4"/>
          <p:cNvSpPr/>
          <p:nvPr/>
        </p:nvSpPr>
        <p:spPr>
          <a:xfrm>
            <a:off x="2609850" y="3964305"/>
            <a:ext cx="5363845" cy="1235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>
                <a:solidFill>
                  <a:schemeClr val="bg1"/>
                </a:solidFill>
              </a:rPr>
              <a:t>抗争史、探索史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 bldLvl="0" animBg="1"/>
      <p:bldP spid="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>
            <a:hlinkClick r:id="" action="ppaction://noaction"/>
          </p:cNvPr>
          <p:cNvSpPr/>
          <p:nvPr/>
        </p:nvSpPr>
        <p:spPr>
          <a:xfrm>
            <a:off x="2644775" y="763588"/>
            <a:ext cx="1944688" cy="700088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九一八事变</a:t>
            </a:r>
          </a:p>
        </p:txBody>
      </p:sp>
      <p:sp>
        <p:nvSpPr>
          <p:cNvPr id="21507" name="AutoShape 3"/>
          <p:cNvSpPr/>
          <p:nvPr/>
        </p:nvSpPr>
        <p:spPr>
          <a:xfrm>
            <a:off x="4843462" y="888095"/>
            <a:ext cx="1328738" cy="57608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17694720">
                <a:pos x="2147483647" y="0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508" name="Oval 4"/>
          <p:cNvSpPr/>
          <p:nvPr/>
        </p:nvSpPr>
        <p:spPr>
          <a:xfrm>
            <a:off x="6782708" y="856592"/>
            <a:ext cx="2644228" cy="547416"/>
          </a:xfrm>
          <a:prstGeom prst="ellipse">
            <a:avLst/>
          </a:prstGeom>
          <a:solidFill>
            <a:srgbClr val="C00000">
              <a:alpha val="75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局部抗战开始</a:t>
            </a:r>
          </a:p>
        </p:txBody>
      </p:sp>
      <p:sp>
        <p:nvSpPr>
          <p:cNvPr id="21509" name="AutoShape 5"/>
          <p:cNvSpPr/>
          <p:nvPr/>
        </p:nvSpPr>
        <p:spPr>
          <a:xfrm>
            <a:off x="2298700" y="1130300"/>
            <a:ext cx="231775" cy="971550"/>
          </a:xfrm>
          <a:prstGeom prst="curvedRightArrow">
            <a:avLst>
              <a:gd name="adj1" fmla="val 83835"/>
              <a:gd name="adj2" fmla="val 167671"/>
              <a:gd name="adj3" fmla="val 47875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100" dirty="0">
              <a:latin typeface="+mn-ea"/>
            </a:endParaRPr>
          </a:p>
        </p:txBody>
      </p:sp>
      <p:sp>
        <p:nvSpPr>
          <p:cNvPr id="21510" name="Oval 6"/>
          <p:cNvSpPr/>
          <p:nvPr/>
        </p:nvSpPr>
        <p:spPr>
          <a:xfrm>
            <a:off x="2671763" y="2751138"/>
            <a:ext cx="1944688" cy="6477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noProof="1" smtClean="0">
                <a:solidFill>
                  <a:schemeClr val="bg1"/>
                </a:solidFill>
                <a:latin typeface="+mn-ea"/>
              </a:rPr>
              <a:t>七七事变</a:t>
            </a:r>
            <a:endParaRPr lang="zh-CN" altLang="en-US" sz="2800" b="1" noProof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511" name="AutoShape 7"/>
          <p:cNvSpPr/>
          <p:nvPr/>
        </p:nvSpPr>
        <p:spPr>
          <a:xfrm>
            <a:off x="4843462" y="1876288"/>
            <a:ext cx="1230313" cy="56832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17694720">
                <a:pos x="2147483647" y="0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512" name="Oval 8">
            <a:hlinkClick r:id="" action="ppaction://noaction"/>
          </p:cNvPr>
          <p:cNvSpPr/>
          <p:nvPr/>
        </p:nvSpPr>
        <p:spPr>
          <a:xfrm>
            <a:off x="6101398" y="2584833"/>
            <a:ext cx="4006850" cy="1089025"/>
          </a:xfrm>
          <a:prstGeom prst="ellipse">
            <a:avLst/>
          </a:prstGeom>
          <a:solidFill>
            <a:srgbClr val="C00000">
              <a:alpha val="75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r>
              <a:rPr lang="zh-CN" altLang="en-US" sz="4200" b="1" noProof="1">
                <a:solidFill>
                  <a:schemeClr val="bg1"/>
                </a:solidFill>
                <a:latin typeface="+mn-ea"/>
              </a:rPr>
              <a:t>全</a:t>
            </a:r>
            <a:r>
              <a:rPr lang="zh-CN" altLang="en-US" sz="4200" b="1" noProof="1" smtClean="0">
                <a:solidFill>
                  <a:schemeClr val="bg1"/>
                </a:solidFill>
                <a:latin typeface="+mn-ea"/>
              </a:rPr>
              <a:t>民族抗战</a:t>
            </a:r>
            <a:r>
              <a:rPr lang="zh-CN" altLang="en-US" sz="4200" b="1" noProof="1">
                <a:solidFill>
                  <a:schemeClr val="bg1"/>
                </a:solidFill>
                <a:latin typeface="+mn-ea"/>
              </a:rPr>
              <a:t>开始</a:t>
            </a:r>
          </a:p>
        </p:txBody>
      </p:sp>
      <p:sp>
        <p:nvSpPr>
          <p:cNvPr id="21513" name="Oval 9"/>
          <p:cNvSpPr/>
          <p:nvPr/>
        </p:nvSpPr>
        <p:spPr>
          <a:xfrm>
            <a:off x="2644775" y="1784350"/>
            <a:ext cx="1998663" cy="6778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西安事变</a:t>
            </a:r>
          </a:p>
        </p:txBody>
      </p:sp>
      <p:sp>
        <p:nvSpPr>
          <p:cNvPr id="21514" name="AutoShape 10"/>
          <p:cNvSpPr/>
          <p:nvPr/>
        </p:nvSpPr>
        <p:spPr>
          <a:xfrm>
            <a:off x="2428875" y="2330450"/>
            <a:ext cx="217488" cy="919163"/>
          </a:xfrm>
          <a:prstGeom prst="curvedRightArrow">
            <a:avLst>
              <a:gd name="adj1" fmla="val 84525"/>
              <a:gd name="adj2" fmla="val 169050"/>
              <a:gd name="adj3" fmla="val 33277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100" dirty="0">
              <a:latin typeface="+mn-ea"/>
            </a:endParaRPr>
          </a:p>
        </p:txBody>
      </p:sp>
      <p:sp>
        <p:nvSpPr>
          <p:cNvPr id="21515" name="AutoShape 11"/>
          <p:cNvSpPr/>
          <p:nvPr/>
        </p:nvSpPr>
        <p:spPr>
          <a:xfrm>
            <a:off x="4843461" y="2842214"/>
            <a:ext cx="1230313" cy="64466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17694720">
                <a:pos x="2147483647" y="0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516" name="Oval 12"/>
          <p:cNvSpPr/>
          <p:nvPr/>
        </p:nvSpPr>
        <p:spPr>
          <a:xfrm>
            <a:off x="6312557" y="1789490"/>
            <a:ext cx="3584531" cy="678180"/>
          </a:xfrm>
          <a:prstGeom prst="ellipse">
            <a:avLst/>
          </a:prstGeom>
          <a:solidFill>
            <a:srgbClr val="C00000">
              <a:alpha val="75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r>
              <a:rPr lang="zh-CN" altLang="en-US" sz="2800" b="1" noProof="1" smtClean="0">
                <a:solidFill>
                  <a:schemeClr val="bg1"/>
                </a:solidFill>
                <a:latin typeface="+mn-ea"/>
              </a:rPr>
              <a:t>统一战线</a:t>
            </a:r>
            <a:r>
              <a:rPr lang="zh-CN" altLang="en-US" sz="2800" b="1" noProof="1">
                <a:solidFill>
                  <a:schemeClr val="bg1"/>
                </a:solidFill>
                <a:latin typeface="+mn-ea"/>
              </a:rPr>
              <a:t>初步形成</a:t>
            </a:r>
          </a:p>
        </p:txBody>
      </p:sp>
      <p:sp>
        <p:nvSpPr>
          <p:cNvPr id="21517" name="AutoShape 13"/>
          <p:cNvSpPr/>
          <p:nvPr/>
        </p:nvSpPr>
        <p:spPr>
          <a:xfrm>
            <a:off x="4904009" y="923160"/>
            <a:ext cx="1114620" cy="4148852"/>
          </a:xfrm>
          <a:prstGeom prst="downArrow">
            <a:avLst>
              <a:gd name="adj1" fmla="val 50000"/>
              <a:gd name="adj2" fmla="val 24942"/>
            </a:avLst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zh-CN" sz="32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14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年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</a:rPr>
              <a:t>抗战</a:t>
            </a:r>
            <a:endParaRPr lang="en-US" altLang="zh-CN" sz="3200" dirty="0" smtClean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518" name="Oval 14"/>
          <p:cNvSpPr/>
          <p:nvPr/>
        </p:nvSpPr>
        <p:spPr>
          <a:xfrm>
            <a:off x="2065059" y="4713022"/>
            <a:ext cx="1924685" cy="1341656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台儿庄战役</a:t>
            </a:r>
          </a:p>
        </p:txBody>
      </p:sp>
      <p:sp>
        <p:nvSpPr>
          <p:cNvPr id="21519" name="Oval 15"/>
          <p:cNvSpPr/>
          <p:nvPr/>
        </p:nvSpPr>
        <p:spPr>
          <a:xfrm>
            <a:off x="8801318" y="5065192"/>
            <a:ext cx="1859061" cy="1514773"/>
          </a:xfrm>
          <a:prstGeom prst="ellipse">
            <a:avLst/>
          </a:prstGeom>
          <a:solidFill>
            <a:srgbClr val="C00000">
              <a:alpha val="50000"/>
            </a:srgb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百团大战</a:t>
            </a:r>
          </a:p>
        </p:txBody>
      </p:sp>
      <p:sp>
        <p:nvSpPr>
          <p:cNvPr id="21520" name="Oval 16"/>
          <p:cNvSpPr/>
          <p:nvPr/>
        </p:nvSpPr>
        <p:spPr>
          <a:xfrm>
            <a:off x="4103781" y="5065364"/>
            <a:ext cx="2709672" cy="1514773"/>
          </a:xfrm>
          <a:prstGeom prst="ellipse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+mn-ea"/>
              </a:rPr>
              <a:t>抗日战争</a:t>
            </a:r>
            <a:endParaRPr lang="en-US" altLang="zh-CN" sz="32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+mn-ea"/>
              </a:rPr>
              <a:t>的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胜利</a:t>
            </a:r>
          </a:p>
        </p:txBody>
      </p:sp>
      <p:sp>
        <p:nvSpPr>
          <p:cNvPr id="4" name="Oval 15"/>
          <p:cNvSpPr/>
          <p:nvPr/>
        </p:nvSpPr>
        <p:spPr>
          <a:xfrm>
            <a:off x="7034640" y="5002911"/>
            <a:ext cx="2140201" cy="1514773"/>
          </a:xfrm>
          <a:prstGeom prst="ellipse">
            <a:avLst/>
          </a:prstGeom>
          <a:solidFill>
            <a:srgbClr val="C00000">
              <a:alpha val="50000"/>
            </a:srgb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平型关大捷</a:t>
            </a:r>
          </a:p>
        </p:txBody>
      </p:sp>
      <p:sp>
        <p:nvSpPr>
          <p:cNvPr id="5" name="Oval 14"/>
          <p:cNvSpPr/>
          <p:nvPr/>
        </p:nvSpPr>
        <p:spPr>
          <a:xfrm>
            <a:off x="1992686" y="5822750"/>
            <a:ext cx="1997058" cy="1168539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第三次</a:t>
            </a: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+mn-ea"/>
              </a:rPr>
              <a:t>长沙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会战</a:t>
            </a:r>
          </a:p>
        </p:txBody>
      </p:sp>
      <p:sp>
        <p:nvSpPr>
          <p:cNvPr id="8" name="Oval 14"/>
          <p:cNvSpPr/>
          <p:nvPr/>
        </p:nvSpPr>
        <p:spPr>
          <a:xfrm>
            <a:off x="932519" y="5760349"/>
            <a:ext cx="1366181" cy="1168539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武汉会战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286942" y="4206246"/>
            <a:ext cx="2873375" cy="520700"/>
          </a:xfrm>
          <a:prstGeom prst="rect">
            <a:avLst/>
          </a:prstGeom>
          <a:solidFill>
            <a:srgbClr val="C00000">
              <a:alpha val="50000"/>
            </a:srgbClr>
          </a:solidFill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algn="ctr">
              <a:defRPr sz="2800" b="1">
                <a:latin typeface="+mn-ea"/>
              </a:defRPr>
            </a:lvl1pPr>
          </a:lstStyle>
          <a:p>
            <a:r>
              <a:rPr lang="zh-CN" altLang="en-US" dirty="0"/>
              <a:t>共产党</a:t>
            </a:r>
            <a:r>
              <a:rPr lang="zh-CN" altLang="en-US" dirty="0" smtClean="0"/>
              <a:t>敌后战场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302293" y="4169653"/>
            <a:ext cx="2687451" cy="520700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800" b="1" dirty="0">
                <a:latin typeface="+mn-ea"/>
              </a:rPr>
              <a:t>国民党正面战场</a:t>
            </a:r>
          </a:p>
        </p:txBody>
      </p:sp>
      <p:sp>
        <p:nvSpPr>
          <p:cNvPr id="11" name="Oval 14"/>
          <p:cNvSpPr/>
          <p:nvPr/>
        </p:nvSpPr>
        <p:spPr>
          <a:xfrm>
            <a:off x="853731" y="4727208"/>
            <a:ext cx="1490689" cy="1168539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淞沪会战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09850" y="1385888"/>
            <a:ext cx="2006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1931.9.18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89213" y="2330450"/>
            <a:ext cx="20002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+mn-ea"/>
              </a:rPr>
              <a:t>1936.12.12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52675" y="3325813"/>
            <a:ext cx="22367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+mn-ea"/>
              </a:rPr>
              <a:t>1937.7.7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9576" y="1477078"/>
            <a:ext cx="1379220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200" dirty="0">
                <a:solidFill>
                  <a:schemeClr val="bg1"/>
                </a:solidFill>
                <a:latin typeface="+mn-ea"/>
              </a:rPr>
              <a:t>日本侵略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470832" y="599968"/>
            <a:ext cx="1095375" cy="3046988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C00000"/>
                </a:solidFill>
                <a:latin typeface="+mn-ea"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中国抗争</a:t>
            </a:r>
          </a:p>
        </p:txBody>
      </p:sp>
      <p:sp>
        <p:nvSpPr>
          <p:cNvPr id="29" name="Freeform 192"/>
          <p:cNvSpPr>
            <a:spLocks noEditPoints="1"/>
          </p:cNvSpPr>
          <p:nvPr/>
        </p:nvSpPr>
        <p:spPr bwMode="auto">
          <a:xfrm rot="10800000" flipH="1" flipV="1">
            <a:off x="49893" y="96696"/>
            <a:ext cx="6252109" cy="678184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0" y="-241661"/>
            <a:ext cx="5318760" cy="1354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dirty="0" smtClean="0">
                <a:latin typeface="Calibri" panose="020F0502020204030204" pitchFamily="34" charset="0"/>
              </a:rPr>
              <a:t>④</a:t>
            </a:r>
            <a:r>
              <a:rPr lang="zh-CN" altLang="en-US" sz="3600" dirty="0" smtClean="0"/>
              <a:t>抗日战争时期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8" dur="10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2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0" dur="1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9" dur="20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ldLvl="0" animBg="1"/>
      <p:bldP spid="21507" grpId="0" bldLvl="0" animBg="1"/>
      <p:bldP spid="21508" grpId="0" bldLvl="0" animBg="1"/>
      <p:bldP spid="21509" grpId="0" bldLvl="0" animBg="1"/>
      <p:bldP spid="21510" grpId="0" bldLvl="0" animBg="1"/>
      <p:bldP spid="21511" grpId="0" bldLvl="0" animBg="1"/>
      <p:bldP spid="21512" grpId="0" bldLvl="0" animBg="1"/>
      <p:bldP spid="21513" grpId="0" bldLvl="0" animBg="1"/>
      <p:bldP spid="21514" grpId="0" bldLvl="0" animBg="1"/>
      <p:bldP spid="21515" grpId="0" bldLvl="0" animBg="1"/>
      <p:bldP spid="21516" grpId="0" bldLvl="0" animBg="1"/>
      <p:bldP spid="21517" grpId="0" bldLvl="0" animBg="1"/>
      <p:bldP spid="21518" grpId="0" bldLvl="0" animBg="1"/>
      <p:bldP spid="21519" grpId="0" bldLvl="0" animBg="1"/>
      <p:bldP spid="21520" grpId="0" bldLvl="0" animBg="1"/>
      <p:bldP spid="4" grpId="0" bldLvl="0" animBg="1"/>
      <p:bldP spid="5" grpId="0" bldLvl="0" animBg="1"/>
      <p:bldP spid="8" grpId="0" bldLvl="0" animBg="1"/>
      <p:bldP spid="9" grpId="0" bldLvl="0" animBg="1"/>
      <p:bldP spid="10" grpId="0" animBg="1"/>
      <p:bldP spid="11" grpId="0" bldLvl="0" animBg="1"/>
      <p:bldP spid="2" grpId="0"/>
      <p:bldP spid="3" grpId="0"/>
      <p:bldP spid="6" grpId="0"/>
      <p:bldP spid="27" grpId="0" bldLvl="0" animBg="1"/>
      <p:bldP spid="13" grpId="0" bldLvl="0" animBg="1"/>
      <p:bldP spid="29" grpId="0" bldLvl="0" animBg="1"/>
      <p:bldP spid="30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4" y="0"/>
            <a:ext cx="10522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16682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3350" y="148590"/>
            <a:ext cx="3227814" cy="6451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抗日场景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回顾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61620" y="1090295"/>
            <a:ext cx="7984490" cy="4947920"/>
            <a:chOff x="412" y="1717"/>
            <a:chExt cx="12574" cy="7792"/>
          </a:xfrm>
        </p:grpSpPr>
        <p:pic>
          <p:nvPicPr>
            <p:cNvPr id="45059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" y="1717"/>
              <a:ext cx="12574" cy="66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5060" name="Picture 3" descr="11551791729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" y="1717"/>
              <a:ext cx="2890" cy="37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5058" name="Text Box 4"/>
            <p:cNvSpPr txBox="1"/>
            <p:nvPr/>
          </p:nvSpPr>
          <p:spPr>
            <a:xfrm>
              <a:off x="611" y="8591"/>
              <a:ext cx="11356" cy="9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b="1" u="sng" dirty="0">
                  <a:solidFill>
                    <a:srgbClr val="C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淞沪会战：</a:t>
              </a:r>
              <a:r>
                <a:rPr lang="zh-CN" altLang="en-US" sz="2000" b="1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谢晋元率四百壮士死守苏州河畔的四行仓库</a:t>
              </a:r>
            </a:p>
          </p:txBody>
        </p:sp>
      </p:grpSp>
      <p:pic>
        <p:nvPicPr>
          <p:cNvPr id="47106" name="Picture 3" descr="02A11-A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85" y="1090930"/>
            <a:ext cx="8099425" cy="4947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0" name="Picture 3" descr="0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7005" y="1090930"/>
            <a:ext cx="11760835" cy="571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3" descr="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0" y="1090930"/>
            <a:ext cx="6828790" cy="555371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6962140" y="925195"/>
            <a:ext cx="4931410" cy="5613400"/>
            <a:chOff x="10964" y="1457"/>
            <a:chExt cx="7766" cy="8840"/>
          </a:xfrm>
        </p:grpSpPr>
        <p:pic>
          <p:nvPicPr>
            <p:cNvPr id="49153" name="Picture 2" descr="百团大战中彭德怀在前线指挥作战1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64" y="1457"/>
              <a:ext cx="7767" cy="88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11144" y="9669"/>
              <a:ext cx="7587" cy="6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C00000"/>
                  </a:solidFill>
                </a:rPr>
                <a:t>1940年百团大战中彭德怀在前线指挥作战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 noEditPoints="1"/>
          </p:cNvSpPr>
          <p:nvPr/>
        </p:nvSpPr>
        <p:spPr bwMode="auto">
          <a:xfrm rot="10800000" flipH="1" flipV="1">
            <a:off x="91635" y="83185"/>
            <a:ext cx="6252109" cy="678184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5090" y="-369570"/>
            <a:ext cx="5480685" cy="1583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dirty="0" smtClean="0"/>
              <a:t>抗日战争胜利的原因：</a:t>
            </a:r>
            <a:endParaRPr lang="en-US" altLang="zh-CN" sz="3600" dirty="0" smtClean="0"/>
          </a:p>
        </p:txBody>
      </p:sp>
      <p:pic>
        <p:nvPicPr>
          <p:cNvPr id="28" name="图片 27" descr="48f7f3e8t8f59d2855382&amp;69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899795"/>
            <a:ext cx="5391150" cy="2567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图片 32" descr="133040879093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3405" y="899795"/>
            <a:ext cx="4892675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图片 33" descr="1124747547_RXaWAy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9570" y="3928745"/>
            <a:ext cx="4893310" cy="2582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6898640" y="3277870"/>
            <a:ext cx="4953000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空前的</a:t>
            </a:r>
            <a:r>
              <a:rPr kumimoji="1" lang="zh-CN" altLang="en-US" sz="24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民族团结</a:t>
            </a:r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和英勇的</a:t>
            </a:r>
            <a:r>
              <a:rPr kumimoji="1" lang="zh-CN" altLang="en-US" sz="24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民族抗争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1045" y="3277870"/>
            <a:ext cx="4953000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      </a:t>
            </a:r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中国人民巨大的</a:t>
            </a:r>
            <a:r>
              <a:rPr kumimoji="1" lang="zh-CN" altLang="en-US" sz="24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民族觉醒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40" y="4038600"/>
            <a:ext cx="5144770" cy="2628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3405" y="6028055"/>
            <a:ext cx="5288280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   </a:t>
            </a:r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中国共产党在全民族抗战中发挥了</a:t>
            </a:r>
            <a:r>
              <a:rPr kumimoji="1" lang="zh-CN" altLang="en-US" sz="24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中流砥柱</a:t>
            </a:r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的作用</a:t>
            </a:r>
            <a:endParaRPr kumimoji="1" lang="en-US" altLang="zh-CN" sz="2400" b="1" dirty="0">
              <a:ln>
                <a:noFill/>
              </a:ln>
              <a:solidFill>
                <a:srgbClr val="FF0000"/>
              </a:solidFill>
              <a:uLnTx/>
              <a:uFillTx/>
              <a:latin typeface="隶书" pitchFamily="49" charset="-122"/>
              <a:ea typeface="隶书" pitchFamily="49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9570" y="5986145"/>
            <a:ext cx="4849495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全世界爱好</a:t>
            </a:r>
            <a:r>
              <a:rPr kumimoji="1" lang="zh-CN" altLang="en-US" sz="24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和平与正义</a:t>
            </a:r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国家与人民的支持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 noEditPoints="1"/>
          </p:cNvSpPr>
          <p:nvPr/>
        </p:nvSpPr>
        <p:spPr bwMode="auto">
          <a:xfrm rot="10800000" flipH="1" flipV="1">
            <a:off x="247845" y="76200"/>
            <a:ext cx="6252109" cy="678184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9945" name="TextBox 7"/>
          <p:cNvSpPr txBox="1"/>
          <p:nvPr/>
        </p:nvSpPr>
        <p:spPr>
          <a:xfrm>
            <a:off x="501650" y="930275"/>
            <a:ext cx="10943590" cy="224536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txBody>
          <a:bodyPr wrap="square" anchor="t">
            <a:spAutoFit/>
          </a:bodyPr>
          <a:lstStyle/>
          <a:p>
            <a:pPr indent="284480">
              <a:lnSpc>
                <a:spcPct val="125000"/>
              </a:lnSpc>
            </a:pP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材料一：中国人民抗日战争胜利，是近代以来中国抗击外敌入侵的第一次完全胜利。</a:t>
            </a: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洗刷了近代以来中国抗击外来侵略屡战屡败的民族耻辱。</a:t>
            </a: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	             </a:t>
            </a:r>
          </a:p>
          <a:p>
            <a:pPr indent="284480">
              <a:lnSpc>
                <a:spcPct val="125000"/>
              </a:lnSpc>
            </a:pP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  ——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习近平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中国人民抗日战争暨世界反法西斯战争胜利70周年纪念大会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pic>
        <p:nvPicPr>
          <p:cNvPr id="57" name="图片 56" descr="bki-20130619224315-1108175711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1360" y="3435350"/>
            <a:ext cx="4230370" cy="2966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21360" y="5960110"/>
            <a:ext cx="3422015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中国近代签订的各种不平等条约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70" y="3351530"/>
            <a:ext cx="5795010" cy="315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5424170" y="3351530"/>
            <a:ext cx="3063875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中国战区日军投降签字仪式</a:t>
            </a:r>
          </a:p>
        </p:txBody>
      </p:sp>
      <p:sp>
        <p:nvSpPr>
          <p:cNvPr id="51201" name="矩形 1"/>
          <p:cNvSpPr/>
          <p:nvPr/>
        </p:nvSpPr>
        <p:spPr>
          <a:xfrm>
            <a:off x="501650" y="5659120"/>
            <a:ext cx="10942955" cy="119888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fontAlgn="base"/>
            <a:r>
              <a:rPr lang="zh-CN" altLang="zh-CN" sz="2400" b="1" strike="noStrike" noProof="1">
                <a:latin typeface="+mn-ea"/>
                <a:cs typeface="+mn-ea"/>
              </a:rPr>
              <a:t>①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是中国近代以来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反抗外敌入侵第一次取得完全胜利的民族解放战争</a:t>
            </a:r>
            <a:r>
              <a:rPr lang="zh-CN" altLang="zh-CN" sz="2400" b="1" strike="noStrike" noProof="1">
                <a:latin typeface="+mn-ea"/>
                <a:cs typeface="+mn-ea"/>
              </a:rPr>
              <a:t>。</a:t>
            </a:r>
            <a:endParaRPr lang="en-US" altLang="zh-CN" sz="2400" b="1" strike="noStrike" noProof="1">
              <a:latin typeface="+mn-ea"/>
              <a:cs typeface="+mn-ea"/>
            </a:endParaRPr>
          </a:p>
          <a:p>
            <a:pPr fontAlgn="base"/>
            <a:r>
              <a:rPr lang="zh-CN" altLang="zh-CN" sz="2400" b="1" strike="noStrike" noProof="1">
                <a:latin typeface="+mn-ea"/>
                <a:cs typeface="+mn-ea"/>
              </a:rPr>
              <a:t>②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促进了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中华民族的觉醒</a:t>
            </a:r>
            <a:r>
              <a:rPr lang="zh-CN" altLang="zh-CN" sz="2400" b="1" strike="noStrike" noProof="1">
                <a:latin typeface="+mn-ea"/>
                <a:cs typeface="+mn-ea"/>
              </a:rPr>
              <a:t>，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为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中共带领人民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 实现彻底的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民族独立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和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人民解放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奠定了重要基础</a:t>
            </a:r>
            <a:r>
              <a:rPr lang="zh-CN" altLang="zh-CN" sz="2400" b="1" strike="noStrike" noProof="1">
                <a:latin typeface="+mn-ea"/>
                <a:cs typeface="+mn-ea"/>
              </a:rPr>
              <a:t>。</a:t>
            </a:r>
            <a:endParaRPr lang="zh-CN" altLang="zh-CN" sz="2400" b="1" strike="noStrike" noProof="1"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2090" y="-325120"/>
            <a:ext cx="5480685" cy="1583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dirty="0" smtClean="0"/>
              <a:t>抗日战争胜利的意义：</a:t>
            </a:r>
            <a:endParaRPr lang="en-US" altLang="zh-CN" sz="3600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7" grpId="0" bldLvl="0" animBg="1"/>
      <p:bldP spid="51201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1525270"/>
            <a:ext cx="1410970" cy="2481580"/>
          </a:xfrm>
          <a:prstGeom prst="rect">
            <a:avLst/>
          </a:prstGeom>
        </p:spPr>
      </p:pic>
      <p:sp>
        <p:nvSpPr>
          <p:cNvPr id="40962" name="TextBox 8"/>
          <p:cNvSpPr txBox="1"/>
          <p:nvPr/>
        </p:nvSpPr>
        <p:spPr>
          <a:xfrm>
            <a:off x="1824990" y="1374140"/>
            <a:ext cx="9841865" cy="27844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anchor="t">
            <a:spAutoFit/>
          </a:bodyPr>
          <a:lstStyle/>
          <a:p>
            <a:pPr indent="284480">
              <a:lnSpc>
                <a:spcPct val="125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材料二：假如没有中国，假如中国被打垮了，你想一想有多少师团的日本兵可以因此调到其他方面来作战。他们可以马上打下澳洲，打下印度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他们可以毫不费力地把这些地方打下来，他们并且可以冲向中东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……      </a:t>
            </a:r>
          </a:p>
          <a:p>
            <a:pPr indent="284480">
              <a:lnSpc>
                <a:spcPct val="125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——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二战时期美国总统罗斯福</a:t>
            </a:r>
          </a:p>
        </p:txBody>
      </p:sp>
      <p:sp>
        <p:nvSpPr>
          <p:cNvPr id="51201" name="矩形 1"/>
          <p:cNvSpPr/>
          <p:nvPr/>
        </p:nvSpPr>
        <p:spPr>
          <a:xfrm>
            <a:off x="600710" y="4888230"/>
            <a:ext cx="11284585" cy="119888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fontAlgn="base"/>
            <a:r>
              <a:rPr lang="zh-CN" altLang="zh-CN" sz="2400" b="1" strike="noStrike" noProof="1">
                <a:latin typeface="+mn-ea"/>
                <a:cs typeface="+mn-ea"/>
              </a:rPr>
              <a:t>③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中国战场是世界反法西斯战争的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东方主战场</a:t>
            </a:r>
            <a:r>
              <a:rPr lang="zh-CN" altLang="zh-CN" sz="2400" b="1" strike="noStrike" noProof="1">
                <a:solidFill>
                  <a:srgbClr val="FF0000"/>
                </a:solidFill>
                <a:latin typeface="+mn-ea"/>
                <a:cs typeface="+mn-ea"/>
              </a:rPr>
              <a:t>，对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世界反法西斯战争的胜利</a:t>
            </a:r>
            <a:r>
              <a:rPr lang="zh-CN" altLang="zh-CN" sz="2400" b="1" strike="noStrike" noProof="1">
                <a:solidFill>
                  <a:srgbClr val="FF0000"/>
                </a:solidFill>
                <a:latin typeface="+mn-ea"/>
                <a:cs typeface="+mn-ea"/>
              </a:rPr>
              <a:t>、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维护世界和平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做出了巨大贡献。</a:t>
            </a:r>
          </a:p>
          <a:p>
            <a:pPr fontAlgn="base"/>
            <a:r>
              <a:rPr lang="en-US" altLang="zh-CN" sz="2400" b="1" strike="noStrike" noProof="1">
                <a:latin typeface="+mn-ea"/>
                <a:cs typeface="+mn-ea"/>
              </a:rPr>
              <a:t>④</a:t>
            </a:r>
            <a:r>
              <a:rPr lang="zh-CN" altLang="zh-CN" sz="2400" b="1" strike="noStrike" noProof="1">
                <a:solidFill>
                  <a:srgbClr val="FF0000"/>
                </a:solidFill>
                <a:latin typeface="+mn-ea"/>
                <a:cs typeface="+mn-ea"/>
              </a:rPr>
              <a:t>中国的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国际地位</a:t>
            </a:r>
            <a:r>
              <a:rPr lang="zh-CN" altLang="zh-CN" sz="2400" b="1" strike="noStrike" noProof="1">
                <a:solidFill>
                  <a:srgbClr val="FF0000"/>
                </a:solidFill>
                <a:latin typeface="+mn-ea"/>
                <a:cs typeface="+mn-ea"/>
              </a:rPr>
              <a:t>得到提高。</a:t>
            </a:r>
          </a:p>
        </p:txBody>
      </p:sp>
      <p:sp>
        <p:nvSpPr>
          <p:cNvPr id="16" name="Freeform 192"/>
          <p:cNvSpPr>
            <a:spLocks noEditPoints="1"/>
          </p:cNvSpPr>
          <p:nvPr/>
        </p:nvSpPr>
        <p:spPr bwMode="auto">
          <a:xfrm rot="10800000" flipH="1" flipV="1">
            <a:off x="270705" y="245110"/>
            <a:ext cx="6252109" cy="678184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12090" y="-140970"/>
            <a:ext cx="5480685" cy="1399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dirty="0" smtClean="0"/>
              <a:t>抗日战争胜利的意义：</a:t>
            </a:r>
            <a:endParaRPr lang="en-US" altLang="zh-CN" sz="3600" dirty="0" smtClean="0"/>
          </a:p>
        </p:txBody>
      </p:sp>
      <p:pic>
        <p:nvPicPr>
          <p:cNvPr id="3" name="图片 2" descr="2010357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955655" y="1143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1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/>
          <p:nvPr/>
        </p:nvSpPr>
        <p:spPr>
          <a:xfrm>
            <a:off x="357746" y="1288843"/>
            <a:ext cx="18719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1945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年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8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月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-10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日</a:t>
            </a:r>
          </a:p>
        </p:txBody>
      </p:sp>
      <p:sp>
        <p:nvSpPr>
          <p:cNvPr id="10" name="Text Box 4"/>
          <p:cNvSpPr txBox="1"/>
          <p:nvPr/>
        </p:nvSpPr>
        <p:spPr>
          <a:xfrm>
            <a:off x="528994" y="1747201"/>
            <a:ext cx="1415772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chemeClr val="bg1"/>
                </a:solidFill>
                <a:latin typeface="+mn-ea"/>
                <a:sym typeface="Calibri" panose="020F0502020204030204" pitchFamily="34" charset="0"/>
              </a:rPr>
              <a:t>重庆谈判</a:t>
            </a:r>
          </a:p>
        </p:txBody>
      </p:sp>
      <p:sp>
        <p:nvSpPr>
          <p:cNvPr id="12" name="Line 6"/>
          <p:cNvSpPr/>
          <p:nvPr/>
        </p:nvSpPr>
        <p:spPr>
          <a:xfrm>
            <a:off x="1973960" y="1946910"/>
            <a:ext cx="503237" cy="1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3" name="Text Box 7"/>
          <p:cNvSpPr txBox="1"/>
          <p:nvPr/>
        </p:nvSpPr>
        <p:spPr>
          <a:xfrm>
            <a:off x="2787695" y="1311004"/>
            <a:ext cx="1275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1946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年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6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月</a:t>
            </a:r>
          </a:p>
        </p:txBody>
      </p:sp>
      <p:sp>
        <p:nvSpPr>
          <p:cNvPr id="14" name="Text Box 8"/>
          <p:cNvSpPr txBox="1"/>
          <p:nvPr/>
        </p:nvSpPr>
        <p:spPr>
          <a:xfrm>
            <a:off x="2530625" y="1748790"/>
            <a:ext cx="2031325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algn="ctr" eaLnBrk="0" hangingPunct="0">
              <a:defRPr sz="2400" b="1"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alibri" panose="020F0502020204030204" pitchFamily="34" charset="0"/>
              </a:rPr>
              <a:t>全面内战爆发</a:t>
            </a:r>
          </a:p>
        </p:txBody>
      </p:sp>
      <p:sp>
        <p:nvSpPr>
          <p:cNvPr id="16" name="Line 10"/>
          <p:cNvSpPr/>
          <p:nvPr/>
        </p:nvSpPr>
        <p:spPr>
          <a:xfrm>
            <a:off x="4430643" y="1978034"/>
            <a:ext cx="503238" cy="1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7" name="Text Box 11"/>
          <p:cNvSpPr txBox="1"/>
          <p:nvPr/>
        </p:nvSpPr>
        <p:spPr>
          <a:xfrm>
            <a:off x="5170329" y="1339736"/>
            <a:ext cx="1148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1947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年夏</a:t>
            </a:r>
          </a:p>
        </p:txBody>
      </p:sp>
      <p:sp>
        <p:nvSpPr>
          <p:cNvPr id="18" name="Text Box 12"/>
          <p:cNvSpPr txBox="1"/>
          <p:nvPr/>
        </p:nvSpPr>
        <p:spPr>
          <a:xfrm>
            <a:off x="4917330" y="1742507"/>
            <a:ext cx="1723549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algn="ctr" eaLnBrk="0" hangingPunct="0">
              <a:defRPr sz="2400" b="1"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alibri" panose="020F0502020204030204" pitchFamily="34" charset="0"/>
              </a:rPr>
              <a:t>挺进大别山</a:t>
            </a:r>
          </a:p>
        </p:txBody>
      </p:sp>
      <p:sp>
        <p:nvSpPr>
          <p:cNvPr id="19" name="Text Box 13"/>
          <p:cNvSpPr txBox="1"/>
          <p:nvPr/>
        </p:nvSpPr>
        <p:spPr>
          <a:xfrm>
            <a:off x="4956175" y="2483506"/>
            <a:ext cx="15763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转入战略反攻                          </a:t>
            </a:r>
          </a:p>
        </p:txBody>
      </p:sp>
      <p:sp>
        <p:nvSpPr>
          <p:cNvPr id="20" name="Line 14"/>
          <p:cNvSpPr/>
          <p:nvPr/>
        </p:nvSpPr>
        <p:spPr>
          <a:xfrm>
            <a:off x="6557112" y="2022226"/>
            <a:ext cx="487363" cy="1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" name="Text Box 15"/>
          <p:cNvSpPr txBox="1"/>
          <p:nvPr/>
        </p:nvSpPr>
        <p:spPr>
          <a:xfrm>
            <a:off x="6839591" y="1351915"/>
            <a:ext cx="167767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1948.9-1949.1</a:t>
            </a:r>
          </a:p>
        </p:txBody>
      </p:sp>
      <p:sp>
        <p:nvSpPr>
          <p:cNvPr id="22" name="Text Box 16"/>
          <p:cNvSpPr txBox="1"/>
          <p:nvPr/>
        </p:nvSpPr>
        <p:spPr>
          <a:xfrm>
            <a:off x="6996388" y="1748790"/>
            <a:ext cx="1415772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algn="ctr" eaLnBrk="0" hangingPunct="0">
              <a:defRPr sz="2400" b="1"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alibri" panose="020F0502020204030204" pitchFamily="34" charset="0"/>
              </a:rPr>
              <a:t>三大战役</a:t>
            </a:r>
          </a:p>
        </p:txBody>
      </p:sp>
      <p:sp>
        <p:nvSpPr>
          <p:cNvPr id="23" name="Text Box 17"/>
          <p:cNvSpPr txBox="1"/>
          <p:nvPr/>
        </p:nvSpPr>
        <p:spPr>
          <a:xfrm>
            <a:off x="7129786" y="2590951"/>
            <a:ext cx="10972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辽沈战役</a:t>
            </a:r>
          </a:p>
          <a:p>
            <a:pPr algn="ctr"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淮海战役</a:t>
            </a:r>
          </a:p>
          <a:p>
            <a:pPr algn="ctr"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平津战役</a:t>
            </a:r>
          </a:p>
        </p:txBody>
      </p:sp>
      <p:sp>
        <p:nvSpPr>
          <p:cNvPr id="24" name="Line 18"/>
          <p:cNvSpPr/>
          <p:nvPr/>
        </p:nvSpPr>
        <p:spPr>
          <a:xfrm>
            <a:off x="8430094" y="2012778"/>
            <a:ext cx="487362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5" name="Text Box 19"/>
          <p:cNvSpPr txBox="1"/>
          <p:nvPr/>
        </p:nvSpPr>
        <p:spPr>
          <a:xfrm>
            <a:off x="8906585" y="1720215"/>
            <a:ext cx="1415772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algn="ctr" eaLnBrk="0" hangingPunct="0">
              <a:defRPr sz="2400" b="1"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alibri" panose="020F0502020204030204" pitchFamily="34" charset="0"/>
              </a:rPr>
              <a:t>渡江战役</a:t>
            </a:r>
          </a:p>
        </p:txBody>
      </p:sp>
      <p:sp>
        <p:nvSpPr>
          <p:cNvPr id="26" name="Text Box 20"/>
          <p:cNvSpPr txBox="1"/>
          <p:nvPr/>
        </p:nvSpPr>
        <p:spPr>
          <a:xfrm>
            <a:off x="8924134" y="1339736"/>
            <a:ext cx="1275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1949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年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4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月</a:t>
            </a:r>
          </a:p>
        </p:txBody>
      </p:sp>
      <p:sp>
        <p:nvSpPr>
          <p:cNvPr id="27" name="Text Box 22"/>
          <p:cNvSpPr txBox="1"/>
          <p:nvPr/>
        </p:nvSpPr>
        <p:spPr>
          <a:xfrm>
            <a:off x="8732495" y="2448818"/>
            <a:ext cx="1684297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南京解放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+mn-ea"/>
              <a:sym typeface="Calibri" panose="020F0502020204030204" pitchFamily="34" charset="0"/>
            </a:endParaRPr>
          </a:p>
          <a:p>
            <a:pPr algn="ctr" eaLnBrk="0" hangingPunct="0"/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国民政府垮台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3497580"/>
            <a:ext cx="3683000" cy="3159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95" y="3498215"/>
            <a:ext cx="1940560" cy="3090545"/>
          </a:xfrm>
          <a:prstGeom prst="rect">
            <a:avLst/>
          </a:prstGeom>
        </p:spPr>
      </p:pic>
      <p:pic>
        <p:nvPicPr>
          <p:cNvPr id="51238" name="Picture 38" descr="C:\Users\Administrator\Desktop\解放南京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845" y="3765787"/>
            <a:ext cx="3922395" cy="2894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863" y="3534757"/>
            <a:ext cx="3091913" cy="1831952"/>
          </a:xfrm>
          <a:prstGeom prst="rect">
            <a:avLst/>
          </a:prstGeom>
        </p:spPr>
      </p:pic>
      <p:sp>
        <p:nvSpPr>
          <p:cNvPr id="38" name="Text Box 19"/>
          <p:cNvSpPr txBox="1"/>
          <p:nvPr/>
        </p:nvSpPr>
        <p:spPr>
          <a:xfrm>
            <a:off x="10592118" y="1716077"/>
            <a:ext cx="1415772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algn="ctr" eaLnBrk="0" hangingPunct="0">
              <a:defRPr sz="2400" b="1">
                <a:latin typeface="+mn-ea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sym typeface="Calibri" panose="020F0502020204030204" pitchFamily="34" charset="0"/>
              </a:rPr>
              <a:t>上海战役</a:t>
            </a:r>
          </a:p>
        </p:txBody>
      </p:sp>
      <p:sp>
        <p:nvSpPr>
          <p:cNvPr id="39" name="Text Box 20"/>
          <p:cNvSpPr txBox="1"/>
          <p:nvPr/>
        </p:nvSpPr>
        <p:spPr>
          <a:xfrm>
            <a:off x="10606088" y="1340357"/>
            <a:ext cx="1275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1949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年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月</a:t>
            </a:r>
          </a:p>
        </p:txBody>
      </p:sp>
      <p:sp>
        <p:nvSpPr>
          <p:cNvPr id="40" name="Text Box 22"/>
          <p:cNvSpPr txBox="1"/>
          <p:nvPr/>
        </p:nvSpPr>
        <p:spPr>
          <a:xfrm>
            <a:off x="10592118" y="2483506"/>
            <a:ext cx="12890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上海解放</a:t>
            </a:r>
          </a:p>
        </p:txBody>
      </p:sp>
      <p:pic>
        <p:nvPicPr>
          <p:cNvPr id="51239" name="Picture 39" descr="C:\Users\Administrator\Desktop\解放上海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472" y="3442017"/>
            <a:ext cx="5883275" cy="3270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Line 18"/>
          <p:cNvSpPr/>
          <p:nvPr/>
        </p:nvSpPr>
        <p:spPr>
          <a:xfrm>
            <a:off x="10133536" y="1933508"/>
            <a:ext cx="487362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2" name="Freeform 192"/>
          <p:cNvSpPr>
            <a:spLocks noEditPoints="1"/>
          </p:cNvSpPr>
          <p:nvPr/>
        </p:nvSpPr>
        <p:spPr bwMode="auto">
          <a:xfrm rot="10800000" flipH="1" flipV="1">
            <a:off x="212725" y="203927"/>
            <a:ext cx="6252210" cy="69913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D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sym typeface="+mn-ea"/>
              </a:rPr>
              <a:t>	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⑤解放战争时期</a:t>
            </a:r>
          </a:p>
        </p:txBody>
      </p:sp>
      <p:pic>
        <p:nvPicPr>
          <p:cNvPr id="4" name="图片 3" descr="2010357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955655" y="11430"/>
            <a:ext cx="914400" cy="914400"/>
          </a:xfrm>
          <a:prstGeom prst="rect">
            <a:avLst/>
          </a:prstGeom>
        </p:spPr>
      </p:pic>
      <p:sp>
        <p:nvSpPr>
          <p:cNvPr id="30" name="Text Box 13"/>
          <p:cNvSpPr txBox="1"/>
          <p:nvPr/>
        </p:nvSpPr>
        <p:spPr>
          <a:xfrm>
            <a:off x="6911655" y="2239030"/>
            <a:ext cx="1576388" cy="36933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转入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战略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决战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                          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+mn-ea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ldLvl="0" animBg="1"/>
      <p:bldP spid="13" grpId="0"/>
      <p:bldP spid="14" grpId="0" bldLvl="0" animBg="1"/>
      <p:bldP spid="17" grpId="0"/>
      <p:bldP spid="18" grpId="0" bldLvl="0" animBg="1"/>
      <p:bldP spid="19" grpId="0"/>
      <p:bldP spid="21" grpId="0"/>
      <p:bldP spid="22" grpId="0" animBg="1"/>
      <p:bldP spid="23" grpId="0"/>
      <p:bldP spid="25" grpId="0" bldLvl="0" animBg="1"/>
      <p:bldP spid="26" grpId="0"/>
      <p:bldP spid="27" grpId="0"/>
      <p:bldP spid="38" grpId="0" bldLvl="0" animBg="1"/>
      <p:bldP spid="39" grpId="0"/>
      <p:bldP spid="40" grpId="0"/>
      <p:bldP spid="32" grpId="0" bldLvl="0" animBg="1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35417"/>
            <a:ext cx="12192000" cy="3759802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943" y="2178766"/>
            <a:ext cx="2819750" cy="309898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16610" y="2422525"/>
            <a:ext cx="875728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5400" b="1" dirty="0" smtClean="0">
                <a:latin typeface="Times New Roman" panose="02020603050405020304" pitchFamily="18" charset="0"/>
                <a:ea typeface="黑体" panose="02010609060101010101" charset="-122"/>
              </a:rPr>
              <a:t>近代经济、社会生活与教育文化事业的发展</a:t>
            </a:r>
            <a:endParaRPr kumimoji="1" lang="zh-CN" altLang="en-US" sz="48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35" y="5521697"/>
            <a:ext cx="8888658" cy="1462303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0" y="1635417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26060" y="598805"/>
            <a:ext cx="2027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02060"/>
                </a:solidFill>
              </a:rPr>
              <a:t>专题三：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9085" y="1531620"/>
            <a:ext cx="705485" cy="43999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tx2"/>
                </a:solidFill>
              </a:rPr>
              <a:t>中华民族 </a:t>
            </a:r>
            <a:r>
              <a:rPr lang="zh-CN" altLang="en-US" sz="4000" b="1">
                <a:solidFill>
                  <a:srgbClr val="C00000"/>
                </a:solidFill>
              </a:rPr>
              <a:t>发展史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311275" y="1263015"/>
            <a:ext cx="370205" cy="4597400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681480" y="1151890"/>
            <a:ext cx="3506470" cy="521970"/>
          </a:xfrm>
          <a:prstGeom prst="rect">
            <a:avLst/>
          </a:prstGeom>
          <a:solidFill>
            <a:srgbClr val="D04040"/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kern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sz="2800" dirty="0" smtClean="0"/>
              <a:t>民族资本主义的发展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33550" y="3168015"/>
            <a:ext cx="3402965" cy="521970"/>
          </a:xfrm>
          <a:prstGeom prst="rect">
            <a:avLst/>
          </a:prstGeom>
          <a:solidFill>
            <a:srgbClr val="D04040"/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kern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sz="2800" dirty="0" smtClean="0"/>
              <a:t>社会生活的发展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2905" y="5113655"/>
            <a:ext cx="3564255" cy="737235"/>
          </a:xfrm>
          <a:prstGeom prst="rect">
            <a:avLst/>
          </a:prstGeom>
          <a:solidFill>
            <a:srgbClr val="D04040"/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kern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sz="2800" dirty="0" smtClean="0"/>
              <a:t>教育文化事业的发展</a:t>
            </a:r>
            <a:r>
              <a:rPr lang="zh-CN" altLang="en-US" sz="4200" dirty="0" smtClean="0"/>
              <a:t> </a:t>
            </a:r>
            <a:endParaRPr lang="zh-CN" altLang="en-US" sz="4200" dirty="0"/>
          </a:p>
        </p:txBody>
      </p:sp>
      <p:sp>
        <p:nvSpPr>
          <p:cNvPr id="13" name="左大括号 12"/>
          <p:cNvSpPr/>
          <p:nvPr/>
        </p:nvSpPr>
        <p:spPr>
          <a:xfrm>
            <a:off x="5550535" y="2912110"/>
            <a:ext cx="252730" cy="1298575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5550535" y="4855210"/>
            <a:ext cx="268605" cy="1254125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 Box 4"/>
          <p:cNvSpPr txBox="1"/>
          <p:nvPr/>
        </p:nvSpPr>
        <p:spPr>
          <a:xfrm>
            <a:off x="5956935" y="2733040"/>
            <a:ext cx="398399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 smtClean="0">
                <a:sym typeface="Calibri" panose="020F0502020204030204" pitchFamily="34" charset="0"/>
              </a:rPr>
              <a:t>近代交通通讯</a:t>
            </a:r>
            <a:r>
              <a:rPr lang="zh-CN" altLang="en-US" sz="2400" b="1" spc="-150" dirty="0">
                <a:sym typeface="Calibri" panose="020F0502020204030204" pitchFamily="34" charset="0"/>
              </a:rPr>
              <a:t>在中国的出现</a:t>
            </a:r>
          </a:p>
        </p:txBody>
      </p:sp>
      <p:sp>
        <p:nvSpPr>
          <p:cNvPr id="10" name="Text Box 4"/>
          <p:cNvSpPr txBox="1"/>
          <p:nvPr/>
        </p:nvSpPr>
        <p:spPr>
          <a:xfrm>
            <a:off x="5956935" y="3303905"/>
            <a:ext cx="409575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 smtClean="0">
                <a:sym typeface="Calibri" panose="020F0502020204030204" pitchFamily="34" charset="0"/>
              </a:rPr>
              <a:t>文化生活的变迁</a:t>
            </a:r>
            <a:endParaRPr lang="zh-CN" altLang="en-US" sz="2400" b="1" spc="-150" dirty="0">
              <a:sym typeface="Calibri" panose="020F0502020204030204" pitchFamily="34" charset="0"/>
            </a:endParaRPr>
          </a:p>
        </p:txBody>
      </p:sp>
      <p:sp>
        <p:nvSpPr>
          <p:cNvPr id="11" name="Text Box 4"/>
          <p:cNvSpPr txBox="1"/>
          <p:nvPr/>
        </p:nvSpPr>
        <p:spPr>
          <a:xfrm>
            <a:off x="5956935" y="3874770"/>
            <a:ext cx="421132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 smtClean="0">
                <a:sym typeface="Calibri" panose="020F0502020204030204" pitchFamily="34" charset="0"/>
              </a:rPr>
              <a:t>社会习俗的变化</a:t>
            </a:r>
            <a:endParaRPr lang="zh-CN" altLang="en-US" sz="2400" b="1" spc="-150" dirty="0">
              <a:sym typeface="Calibri" panose="020F0502020204030204" pitchFamily="34" charset="0"/>
            </a:endParaRPr>
          </a:p>
        </p:txBody>
      </p:sp>
      <p:sp>
        <p:nvSpPr>
          <p:cNvPr id="12" name="Text Box 4"/>
          <p:cNvSpPr txBox="1"/>
          <p:nvPr/>
        </p:nvSpPr>
        <p:spPr>
          <a:xfrm>
            <a:off x="5992495" y="4681220"/>
            <a:ext cx="262826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教育的改革</a:t>
            </a:r>
          </a:p>
        </p:txBody>
      </p:sp>
      <p:sp>
        <p:nvSpPr>
          <p:cNvPr id="14" name="Text Box 4"/>
          <p:cNvSpPr txBox="1"/>
          <p:nvPr/>
        </p:nvSpPr>
        <p:spPr>
          <a:xfrm>
            <a:off x="5992495" y="5654675"/>
            <a:ext cx="262826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文学艺术成就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5549900" y="939800"/>
            <a:ext cx="138430" cy="1501775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 Box 4"/>
          <p:cNvSpPr txBox="1"/>
          <p:nvPr/>
        </p:nvSpPr>
        <p:spPr>
          <a:xfrm>
            <a:off x="5763895" y="1226820"/>
            <a:ext cx="396621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初步发展：甲午中日战争后</a:t>
            </a:r>
          </a:p>
        </p:txBody>
      </p:sp>
      <p:sp>
        <p:nvSpPr>
          <p:cNvPr id="17" name="Text Box 4"/>
          <p:cNvSpPr txBox="1"/>
          <p:nvPr/>
        </p:nvSpPr>
        <p:spPr>
          <a:xfrm>
            <a:off x="5803265" y="1673860"/>
            <a:ext cx="358203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短暂的春天：一战期间</a:t>
            </a:r>
          </a:p>
        </p:txBody>
      </p:sp>
      <p:sp>
        <p:nvSpPr>
          <p:cNvPr id="18" name="Text Box 4"/>
          <p:cNvSpPr txBox="1"/>
          <p:nvPr/>
        </p:nvSpPr>
        <p:spPr>
          <a:xfrm>
            <a:off x="5803265" y="2097405"/>
            <a:ext cx="388747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再度受挫：一战后</a:t>
            </a:r>
          </a:p>
        </p:txBody>
      </p:sp>
      <p:sp>
        <p:nvSpPr>
          <p:cNvPr id="24" name="Freeform 192"/>
          <p:cNvSpPr>
            <a:spLocks noEditPoints="1"/>
          </p:cNvSpPr>
          <p:nvPr/>
        </p:nvSpPr>
        <p:spPr bwMode="auto">
          <a:xfrm rot="10800000" flipH="1" flipV="1">
            <a:off x="-208915" y="0"/>
            <a:ext cx="9094470" cy="67818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D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 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近代经济、社会生活与教育文化事业的发展</a:t>
            </a:r>
            <a:endParaRPr lang="zh-CN" altLang="en-U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 Box 4"/>
          <p:cNvSpPr txBox="1"/>
          <p:nvPr/>
        </p:nvSpPr>
        <p:spPr>
          <a:xfrm>
            <a:off x="5763895" y="786765"/>
            <a:ext cx="398399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产生：</a:t>
            </a:r>
            <a:r>
              <a:rPr lang="en-US" altLang="zh-CN" sz="2400" b="1" spc="-150" dirty="0">
                <a:sym typeface="Calibri" panose="020F0502020204030204" pitchFamily="34" charset="0"/>
              </a:rPr>
              <a:t>19</a:t>
            </a:r>
            <a:r>
              <a:rPr lang="zh-CN" altLang="en-US" sz="2400" b="1" spc="-150" dirty="0">
                <a:sym typeface="Calibri" panose="020F0502020204030204" pitchFamily="34" charset="0"/>
              </a:rPr>
              <a:t>世纪六七十年代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7" grpId="0" bldLvl="0" animBg="1"/>
      <p:bldP spid="4" grpId="0" bldLvl="0" animBg="1"/>
      <p:bldP spid="5" grpId="0" animBg="1"/>
      <p:bldP spid="13" grpId="0" animBg="1"/>
      <p:bldP spid="6" grpId="0" animBg="1"/>
      <p:bldP spid="62" grpId="0"/>
      <p:bldP spid="10" grpId="0"/>
      <p:bldP spid="11" grpId="0"/>
      <p:bldP spid="12" grpId="0"/>
      <p:bldP spid="14" grpId="0"/>
      <p:bldP spid="9" grpId="0" animBg="1"/>
      <p:bldP spid="16" grpId="0"/>
      <p:bldP spid="17" grpId="0"/>
      <p:bldP spid="18" grpId="0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21920" y="149860"/>
            <a:ext cx="4775835" cy="6451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近代社会的发展变迁：</a:t>
            </a:r>
          </a:p>
        </p:txBody>
      </p:sp>
      <p:sp>
        <p:nvSpPr>
          <p:cNvPr id="62" name="Text Box 4"/>
          <p:cNvSpPr txBox="1"/>
          <p:nvPr/>
        </p:nvSpPr>
        <p:spPr>
          <a:xfrm>
            <a:off x="196850" y="949325"/>
            <a:ext cx="2077085" cy="6508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800" b="1" spc="-150" dirty="0" smtClean="0">
                <a:sym typeface="Calibri" panose="020F0502020204030204" pitchFamily="34" charset="0"/>
              </a:rPr>
              <a:t>交通通讯</a:t>
            </a:r>
            <a:r>
              <a:rPr lang="en-US" altLang="zh-CN" sz="2800" b="1" spc="-150" dirty="0" smtClean="0">
                <a:sym typeface="Calibri" panose="020F0502020204030204" pitchFamily="34" charset="0"/>
              </a:rPr>
              <a:t>: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37820" y="1720850"/>
            <a:ext cx="11614150" cy="4996180"/>
            <a:chOff x="532" y="2710"/>
            <a:chExt cx="18290" cy="7868"/>
          </a:xfrm>
        </p:grpSpPr>
        <p:pic>
          <p:nvPicPr>
            <p:cNvPr id="68" name="Picture 5" descr="电车在上海试行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ECECEA"/>
                </a:clrFrom>
                <a:clrTo>
                  <a:srgbClr val="ECECEA">
                    <a:alpha val="0"/>
                  </a:srgbClr>
                </a:clrTo>
              </a:clrChange>
              <a:lum bright="6000" contrast="12000"/>
            </a:blip>
            <a:srcRect l="18562" t="5836" r="21028"/>
            <a:stretch>
              <a:fillRect/>
            </a:stretch>
          </p:blipFill>
          <p:spPr bwMode="auto">
            <a:xfrm>
              <a:off x="532" y="2874"/>
              <a:ext cx="9021" cy="7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组合 6"/>
            <p:cNvGrpSpPr/>
            <p:nvPr/>
          </p:nvGrpSpPr>
          <p:grpSpPr>
            <a:xfrm>
              <a:off x="9698" y="2710"/>
              <a:ext cx="9124" cy="6748"/>
              <a:chOff x="9933" y="2502"/>
              <a:chExt cx="9124" cy="6748"/>
            </a:xfrm>
          </p:grpSpPr>
          <p:sp>
            <p:nvSpPr>
              <p:cNvPr id="4" name="Rectangle 35"/>
              <p:cNvSpPr>
                <a:spLocks noChangeArrowheads="1"/>
              </p:cNvSpPr>
              <p:nvPr/>
            </p:nvSpPr>
            <p:spPr bwMode="auto">
              <a:xfrm>
                <a:off x="9933" y="8525"/>
                <a:ext cx="9124" cy="7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0" dirty="0">
                    <a:latin typeface="华文新魏" pitchFamily="2" charset="-122"/>
                    <a:ea typeface="华文新魏" pitchFamily="2" charset="-122"/>
                  </a:rPr>
                  <a:t>   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华文新魏" pitchFamily="2" charset="-122"/>
                    <a:ea typeface="华文新魏" pitchFamily="2" charset="-122"/>
                  </a:rPr>
                  <a:t>1877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华文新魏" pitchFamily="2" charset="-122"/>
                    <a:ea typeface="华文新魏" pitchFamily="2" charset="-122"/>
                  </a:rPr>
                  <a:t>年</a:t>
                </a:r>
                <a:r>
                  <a:rPr lang="zh-CN" altLang="en-US" sz="2400" b="1" dirty="0">
                    <a:latin typeface="华文新魏" pitchFamily="2" charset="-122"/>
                    <a:ea typeface="华文新魏" pitchFamily="2" charset="-122"/>
                  </a:rPr>
                  <a:t>在上海租界内首先使用了电话</a:t>
                </a:r>
                <a:r>
                  <a:rPr lang="zh-CN" altLang="en-US" sz="2400" dirty="0">
                    <a:latin typeface="华文新魏" pitchFamily="2" charset="-122"/>
                    <a:ea typeface="华文新魏" pitchFamily="2" charset="-122"/>
                  </a:rPr>
                  <a:t> </a:t>
                </a:r>
              </a:p>
            </p:txBody>
          </p:sp>
          <p:pic>
            <p:nvPicPr>
              <p:cNvPr id="5" name="Picture 31" descr="20353245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9933" y="2503"/>
                <a:ext cx="4689" cy="5706"/>
              </a:xfrm>
              <a:prstGeom prst="rect">
                <a:avLst/>
              </a:prstGeom>
              <a:noFill/>
            </p:spPr>
          </p:pic>
          <p:pic>
            <p:nvPicPr>
              <p:cNvPr id="6" name="Picture 32" descr="20353248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4840" y="2502"/>
                <a:ext cx="4217" cy="570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Text Box 4"/>
          <p:cNvSpPr txBox="1"/>
          <p:nvPr/>
        </p:nvSpPr>
        <p:spPr>
          <a:xfrm>
            <a:off x="2346960" y="949325"/>
            <a:ext cx="2077085" cy="6508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800" b="1" spc="-150" dirty="0" smtClean="0">
                <a:sym typeface="Calibri" panose="020F0502020204030204" pitchFamily="34" charset="0"/>
              </a:rPr>
              <a:t>生活习俗</a:t>
            </a:r>
            <a:r>
              <a:rPr lang="en-US" altLang="zh-CN" sz="2800" b="1" spc="-150" dirty="0" smtClean="0">
                <a:sym typeface="Calibri" panose="020F0502020204030204" pitchFamily="34" charset="0"/>
              </a:rPr>
              <a:t>:</a:t>
            </a:r>
          </a:p>
        </p:txBody>
      </p:sp>
      <p:sp>
        <p:nvSpPr>
          <p:cNvPr id="10" name="Text Box 4"/>
          <p:cNvSpPr txBox="1"/>
          <p:nvPr/>
        </p:nvSpPr>
        <p:spPr>
          <a:xfrm>
            <a:off x="4424045" y="949325"/>
            <a:ext cx="2573655" cy="6508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800" b="1" spc="-150" dirty="0" smtClean="0">
                <a:sym typeface="Calibri" panose="020F0502020204030204" pitchFamily="34" charset="0"/>
              </a:rPr>
              <a:t>教育文化事业</a:t>
            </a:r>
            <a:r>
              <a:rPr lang="en-US" altLang="zh-CN" sz="2800" b="1" spc="-150" dirty="0" smtClean="0">
                <a:sym typeface="Calibri" panose="020F0502020204030204" pitchFamily="34" charset="0"/>
              </a:rPr>
              <a:t>:</a:t>
            </a:r>
          </a:p>
        </p:txBody>
      </p:sp>
      <p:sp>
        <p:nvSpPr>
          <p:cNvPr id="13" name="右箭头 12"/>
          <p:cNvSpPr/>
          <p:nvPr/>
        </p:nvSpPr>
        <p:spPr>
          <a:xfrm>
            <a:off x="5650230" y="481330"/>
            <a:ext cx="1964690" cy="266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880985" y="354330"/>
            <a:ext cx="3813810" cy="9531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</a:rPr>
              <a:t>改变了人们的</a:t>
            </a:r>
            <a:r>
              <a:rPr lang="zh-CN" altLang="en-US" sz="2800" b="1" u="sng">
                <a:solidFill>
                  <a:srgbClr val="C00000"/>
                </a:solidFill>
              </a:rPr>
              <a:t>生产方式</a:t>
            </a:r>
            <a:r>
              <a:rPr lang="zh-CN" altLang="en-US" sz="2800" b="1">
                <a:solidFill>
                  <a:schemeClr val="tx2"/>
                </a:solidFill>
              </a:rPr>
              <a:t>和</a:t>
            </a:r>
            <a:r>
              <a:rPr lang="zh-CN" altLang="en-US" sz="2800" b="1" u="sng">
                <a:solidFill>
                  <a:srgbClr val="C00000"/>
                </a:solidFill>
              </a:rPr>
              <a:t>生活方式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98450" y="1721485"/>
            <a:ext cx="11271885" cy="4808122"/>
            <a:chOff x="747" y="3645"/>
            <a:chExt cx="15914" cy="5914"/>
          </a:xfrm>
        </p:grpSpPr>
        <p:sp>
          <p:nvSpPr>
            <p:cNvPr id="20" name="TextBox 27"/>
            <p:cNvSpPr txBox="1"/>
            <p:nvPr/>
          </p:nvSpPr>
          <p:spPr>
            <a:xfrm>
              <a:off x="860" y="8993"/>
              <a:ext cx="15801" cy="5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华文新魏" pitchFamily="2" charset="-122"/>
                  <a:ea typeface="华文新魏" pitchFamily="2" charset="-122"/>
                </a:rPr>
                <a:t>在时装、烫发流行之际，旗袍、中山装等具有民族风情的服装也受人青睐</a:t>
              </a:r>
              <a:endParaRPr lang="zh-CN" altLang="en-US" sz="2400" b="1" dirty="0">
                <a:latin typeface="华文新魏" pitchFamily="2" charset="-122"/>
                <a:ea typeface="华文新魏" pitchFamily="2" charset="-122"/>
              </a:endParaRPr>
            </a:p>
          </p:txBody>
        </p:sp>
        <p:pic>
          <p:nvPicPr>
            <p:cNvPr id="21" name="图片 20" descr="7930744412258847809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98" y="3645"/>
              <a:ext cx="7092" cy="5400"/>
            </a:xfrm>
            <a:prstGeom prst="rect">
              <a:avLst/>
            </a:prstGeom>
          </p:spPr>
        </p:pic>
        <p:pic>
          <p:nvPicPr>
            <p:cNvPr id="22" name="图片 21" descr="t01aae647e26cccd08c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" y="3645"/>
              <a:ext cx="8244" cy="540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424815" y="1698625"/>
            <a:ext cx="10953115" cy="4376420"/>
            <a:chOff x="433" y="2302"/>
            <a:chExt cx="17249" cy="6892"/>
          </a:xfrm>
        </p:grpSpPr>
        <p:pic>
          <p:nvPicPr>
            <p:cNvPr id="25" name="Picture 3" descr="img181117_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68" y="2338"/>
              <a:ext cx="5243" cy="6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图片 25" descr="77871de9-45c9-4427-898c-ded08daa9ab9.jpg"/>
            <p:cNvPicPr>
              <a:picLocks noChangeAspect="1"/>
            </p:cNvPicPr>
            <p:nvPr/>
          </p:nvPicPr>
          <p:blipFill>
            <a:blip r:embed="rId9"/>
            <a:srcRect l="15000" r="14285"/>
            <a:stretch>
              <a:fillRect/>
            </a:stretch>
          </p:blipFill>
          <p:spPr>
            <a:xfrm>
              <a:off x="12746" y="2338"/>
              <a:ext cx="4936" cy="6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7" name="组合 26"/>
            <p:cNvGrpSpPr/>
            <p:nvPr/>
          </p:nvGrpSpPr>
          <p:grpSpPr>
            <a:xfrm>
              <a:off x="433" y="2302"/>
              <a:ext cx="6572" cy="6722"/>
              <a:chOff x="13490" y="232"/>
              <a:chExt cx="5152" cy="4871"/>
            </a:xfrm>
          </p:grpSpPr>
          <p:pic>
            <p:nvPicPr>
              <p:cNvPr id="29" name="图片 7173" descr="北京同文馆旧址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90" y="258"/>
                <a:ext cx="5152" cy="484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0" name="文本框 29"/>
              <p:cNvSpPr txBox="1"/>
              <p:nvPr/>
            </p:nvSpPr>
            <p:spPr>
              <a:xfrm>
                <a:off x="14685" y="232"/>
                <a:ext cx="2927" cy="52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京师同文馆</a:t>
                </a: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9" grpId="0"/>
      <p:bldP spid="10" grpId="0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35417"/>
            <a:ext cx="12192000" cy="37598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943" y="2178766"/>
            <a:ext cx="2819750" cy="309898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528176" y="2422710"/>
            <a:ext cx="782876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64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旧民主主义革命</a:t>
            </a:r>
            <a:r>
              <a:rPr kumimoji="1" lang="zh-CN" altLang="en-US" sz="64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时期</a:t>
            </a:r>
            <a:endParaRPr kumimoji="1" lang="en-US" altLang="zh-CN" sz="6400" b="1" dirty="0" smtClean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algn="ctr">
              <a:spcBef>
                <a:spcPct val="50000"/>
              </a:spcBef>
            </a:pPr>
            <a:r>
              <a:rPr kumimoji="1" lang="zh-CN" altLang="en-US" sz="48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kumimoji="1" lang="en-US" altLang="zh-CN" sz="4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1840-1919</a:t>
            </a:r>
            <a:r>
              <a:rPr kumimoji="1" lang="zh-CN" altLang="en-US" sz="4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年）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635417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26060" y="598805"/>
            <a:ext cx="2027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02060"/>
                </a:solidFill>
              </a:rPr>
              <a:t>专题一：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35" y="5521697"/>
            <a:ext cx="8888658" cy="146230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539240" y="1181100"/>
            <a:ext cx="2218055" cy="6502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40000"/>
              </a:lnSpc>
              <a:spcBef>
                <a:spcPct val="50000"/>
              </a:spcBef>
              <a:defRPr/>
            </a:pPr>
            <a:r>
              <a:rPr lang="zh-CN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中华民族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  <a:defRPr/>
            </a:pPr>
            <a:r>
              <a:rPr lang="zh-CN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的屈辱史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662430" y="2943225"/>
            <a:ext cx="1809115" cy="1383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中华民族 的抗争史、探索史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2954020" y="580390"/>
            <a:ext cx="7321550" cy="1943118"/>
            <a:chOff x="-718" y="-94"/>
            <a:chExt cx="3874" cy="2202"/>
          </a:xfrm>
        </p:grpSpPr>
        <p:sp>
          <p:nvSpPr>
            <p:cNvPr id="4102" name="Text Box 6"/>
            <p:cNvSpPr txBox="1">
              <a:spLocks noChangeArrowheads="1"/>
            </p:cNvSpPr>
            <p:nvPr/>
          </p:nvSpPr>
          <p:spPr bwMode="auto">
            <a:xfrm>
              <a:off x="-57" y="-94"/>
              <a:ext cx="2209" cy="5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鸦片战争（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1840—1842</a:t>
              </a: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）</a:t>
              </a:r>
            </a:p>
          </p:txBody>
        </p:sp>
        <p:sp>
          <p:nvSpPr>
            <p:cNvPr id="4103" name="Text Box 7"/>
            <p:cNvSpPr txBox="1">
              <a:spLocks noChangeArrowheads="1"/>
            </p:cNvSpPr>
            <p:nvPr/>
          </p:nvSpPr>
          <p:spPr bwMode="auto">
            <a:xfrm>
              <a:off x="-426" y="344"/>
              <a:ext cx="3416" cy="5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第二次鸦片战争（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1856—1860</a:t>
              </a: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）</a:t>
              </a:r>
            </a:p>
          </p:txBody>
        </p:sp>
        <p:sp>
          <p:nvSpPr>
            <p:cNvPr id="4105" name="Text Box 9"/>
            <p:cNvSpPr txBox="1">
              <a:spLocks noChangeArrowheads="1"/>
            </p:cNvSpPr>
            <p:nvPr/>
          </p:nvSpPr>
          <p:spPr bwMode="auto">
            <a:xfrm>
              <a:off x="-125" y="750"/>
              <a:ext cx="2688" cy="5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甲午中日战争（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1894—1895</a:t>
              </a: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）</a:t>
              </a:r>
            </a:p>
          </p:txBody>
        </p:sp>
        <p:sp>
          <p:nvSpPr>
            <p:cNvPr id="4106" name="Text Box 10"/>
            <p:cNvSpPr txBox="1">
              <a:spLocks noChangeArrowheads="1"/>
            </p:cNvSpPr>
            <p:nvPr/>
          </p:nvSpPr>
          <p:spPr bwMode="auto">
            <a:xfrm>
              <a:off x="-183" y="1148"/>
              <a:ext cx="3100" cy="5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八国联军侵华战争（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1900</a:t>
              </a:r>
              <a:r>
                <a:rPr lang="en-US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—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1901</a:t>
              </a: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）</a:t>
              </a:r>
            </a:p>
          </p:txBody>
        </p:sp>
        <p:sp>
          <p:nvSpPr>
            <p:cNvPr id="4107" name="Text Box 11"/>
            <p:cNvSpPr txBox="1">
              <a:spLocks noChangeArrowheads="1"/>
            </p:cNvSpPr>
            <p:nvPr/>
          </p:nvSpPr>
          <p:spPr bwMode="auto">
            <a:xfrm>
              <a:off x="-718" y="1586"/>
              <a:ext cx="3874" cy="5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日本侵华战争（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1931—1945</a:t>
              </a: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）</a:t>
              </a:r>
            </a:p>
          </p:txBody>
        </p:sp>
      </p:grpSp>
      <p:sp>
        <p:nvSpPr>
          <p:cNvPr id="4116" name="Text Box 20"/>
          <p:cNvSpPr txBox="1">
            <a:spLocks noChangeArrowheads="1"/>
          </p:cNvSpPr>
          <p:nvPr/>
        </p:nvSpPr>
        <p:spPr bwMode="auto">
          <a:xfrm>
            <a:off x="201930" y="2063115"/>
            <a:ext cx="798195" cy="26422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4000" b="1" noProof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中国近代史</a:t>
            </a:r>
          </a:p>
        </p:txBody>
      </p:sp>
      <p:sp>
        <p:nvSpPr>
          <p:cNvPr id="114700" name="Text Box 12"/>
          <p:cNvSpPr txBox="1">
            <a:spLocks noChangeArrowheads="1"/>
          </p:cNvSpPr>
          <p:nvPr/>
        </p:nvSpPr>
        <p:spPr bwMode="auto">
          <a:xfrm>
            <a:off x="4030345" y="2604135"/>
            <a:ext cx="598551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农民阶级：太平天国运动；义和团运动</a:t>
            </a:r>
          </a:p>
        </p:txBody>
      </p:sp>
      <p:sp>
        <p:nvSpPr>
          <p:cNvPr id="114701" name="Text Box 13"/>
          <p:cNvSpPr txBox="1">
            <a:spLocks noChangeArrowheads="1"/>
          </p:cNvSpPr>
          <p:nvPr/>
        </p:nvSpPr>
        <p:spPr bwMode="auto">
          <a:xfrm>
            <a:off x="4234815" y="2943225"/>
            <a:ext cx="475996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地主阶级（洋务派）：洋务运动</a:t>
            </a:r>
          </a:p>
        </p:txBody>
      </p:sp>
      <p:sp>
        <p:nvSpPr>
          <p:cNvPr id="114702" name="Text Box 14"/>
          <p:cNvSpPr txBox="1">
            <a:spLocks noChangeArrowheads="1"/>
          </p:cNvSpPr>
          <p:nvPr/>
        </p:nvSpPr>
        <p:spPr bwMode="auto">
          <a:xfrm>
            <a:off x="4296410" y="3404870"/>
            <a:ext cx="469836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资产阶级（维新派）：戊戌变法</a:t>
            </a:r>
          </a:p>
        </p:txBody>
      </p:sp>
      <p:sp>
        <p:nvSpPr>
          <p:cNvPr id="114703" name="Text Box 15"/>
          <p:cNvSpPr txBox="1">
            <a:spLocks noChangeArrowheads="1"/>
          </p:cNvSpPr>
          <p:nvPr/>
        </p:nvSpPr>
        <p:spPr bwMode="auto">
          <a:xfrm>
            <a:off x="4030345" y="3755390"/>
            <a:ext cx="51689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资产阶级（革命派）：辛亥革命</a:t>
            </a:r>
          </a:p>
        </p:txBody>
      </p:sp>
      <p:sp>
        <p:nvSpPr>
          <p:cNvPr id="114704" name="Text Box 16"/>
          <p:cNvSpPr txBox="1">
            <a:spLocks noChangeArrowheads="1"/>
          </p:cNvSpPr>
          <p:nvPr/>
        </p:nvSpPr>
        <p:spPr bwMode="auto">
          <a:xfrm>
            <a:off x="4203065" y="4215765"/>
            <a:ext cx="518414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资产阶级（激进派）：新文化运动</a:t>
            </a:r>
          </a:p>
        </p:txBody>
      </p:sp>
      <p:sp>
        <p:nvSpPr>
          <p:cNvPr id="114705" name="AutoShape 17"/>
          <p:cNvSpPr/>
          <p:nvPr/>
        </p:nvSpPr>
        <p:spPr>
          <a:xfrm>
            <a:off x="9199245" y="3064510"/>
            <a:ext cx="395605" cy="1367155"/>
          </a:xfrm>
          <a:prstGeom prst="rightBrace">
            <a:avLst>
              <a:gd name="adj1" fmla="val 16746"/>
              <a:gd name="adj2" fmla="val 50028"/>
            </a:avLst>
          </a:prstGeom>
          <a:noFill/>
          <a:ln w="34925" cap="flat" cmpd="sng">
            <a:solidFill>
              <a:schemeClr val="accent1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706" name="Text Box 18"/>
          <p:cNvSpPr txBox="1">
            <a:spLocks noChangeArrowheads="1"/>
          </p:cNvSpPr>
          <p:nvPr/>
        </p:nvSpPr>
        <p:spPr bwMode="auto">
          <a:xfrm>
            <a:off x="9823133" y="2683193"/>
            <a:ext cx="695325" cy="23069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近代化的探索</a:t>
            </a:r>
          </a:p>
        </p:txBody>
      </p:sp>
      <p:sp>
        <p:nvSpPr>
          <p:cNvPr id="114707" name="Text Box 19"/>
          <p:cNvSpPr txBox="1">
            <a:spLocks noChangeArrowheads="1"/>
          </p:cNvSpPr>
          <p:nvPr/>
        </p:nvSpPr>
        <p:spPr bwMode="auto">
          <a:xfrm>
            <a:off x="3884930" y="4615815"/>
            <a:ext cx="601916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无产阶级（中共）：新民主主义革命</a:t>
            </a:r>
          </a:p>
        </p:txBody>
      </p:sp>
      <p:sp>
        <p:nvSpPr>
          <p:cNvPr id="66" name="Title 3"/>
          <p:cNvSpPr txBox="1"/>
          <p:nvPr/>
        </p:nvSpPr>
        <p:spPr>
          <a:xfrm>
            <a:off x="77470" y="27940"/>
            <a:ext cx="3054985" cy="59118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bg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accent5">
                    <a:lumMod val="50000"/>
                  </a:schemeClr>
                </a:solidFill>
                <a:latin typeface="Calibri" panose="020F0502020204030204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76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知识梳理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662430" y="5448300"/>
            <a:ext cx="1809115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中华民族 的发展史</a:t>
            </a:r>
          </a:p>
        </p:txBody>
      </p:sp>
      <p:sp>
        <p:nvSpPr>
          <p:cNvPr id="4" name="左大括号 3"/>
          <p:cNvSpPr/>
          <p:nvPr/>
        </p:nvSpPr>
        <p:spPr>
          <a:xfrm>
            <a:off x="1207135" y="983615"/>
            <a:ext cx="370205" cy="5302885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700780" y="715010"/>
            <a:ext cx="370205" cy="1674495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3700780" y="2820035"/>
            <a:ext cx="370205" cy="2033905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3660140" y="5312410"/>
            <a:ext cx="370205" cy="1225550"/>
          </a:xfrm>
          <a:prstGeom prst="leftBrace">
            <a:avLst>
              <a:gd name="adj1" fmla="val 27101"/>
              <a:gd name="adj2" fmla="val 50000"/>
            </a:avLst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998787" y="5208270"/>
            <a:ext cx="4174833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近代民族资本主义的发展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203065" y="5668645"/>
            <a:ext cx="320357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近代社会生活的发展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991610" y="6180455"/>
            <a:ext cx="42087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近代文化教育事业的发展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92"/>
          <p:cNvSpPr>
            <a:spLocks noEditPoints="1"/>
          </p:cNvSpPr>
          <p:nvPr/>
        </p:nvSpPr>
        <p:spPr bwMode="auto">
          <a:xfrm rot="10800000" flipH="1" flipV="1">
            <a:off x="0" y="37465"/>
            <a:ext cx="3996055" cy="79502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4200" dirty="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4200" dirty="0">
                <a:solidFill>
                  <a:schemeClr val="bg1"/>
                </a:solidFill>
                <a:sym typeface="+mn-ea"/>
              </a:rPr>
              <a:t>思维延伸</a:t>
            </a:r>
            <a:r>
              <a:rPr lang="en-US" altLang="zh-CN" sz="42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4200" dirty="0">
                <a:solidFill>
                  <a:schemeClr val="bg1"/>
                </a:solidFill>
                <a:sym typeface="+mn-ea"/>
              </a:rPr>
              <a:t>：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993140" y="1486535"/>
            <a:ext cx="10457180" cy="4679950"/>
            <a:chOff x="1564" y="2341"/>
            <a:chExt cx="16468" cy="7370"/>
          </a:xfrm>
        </p:grpSpPr>
        <p:sp>
          <p:nvSpPr>
            <p:cNvPr id="2" name="文本框 1"/>
            <p:cNvSpPr txBox="1"/>
            <p:nvPr/>
          </p:nvSpPr>
          <p:spPr>
            <a:xfrm>
              <a:off x="1564" y="2341"/>
              <a:ext cx="1646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/>
                <a:t>       </a:t>
              </a:r>
              <a:r>
                <a:rPr lang="zh-CN" altLang="en-US" sz="2400" b="1"/>
                <a:t>张海鹏教授的《近代中国历史进程概述》中说：</a:t>
              </a:r>
              <a:r>
                <a:rPr lang="en-US" altLang="zh-CN" sz="2400" b="1"/>
                <a:t>“</a:t>
              </a:r>
              <a:r>
                <a:rPr lang="zh-CN" altLang="en-US" sz="2400" b="1"/>
                <a:t>近代中国社会的发展轨迹像一个元宝形，开始是下降，降到谷底，然后上升，升出一片光明。</a:t>
              </a:r>
              <a:r>
                <a:rPr lang="en-US" altLang="zh-CN" sz="2400" b="1"/>
                <a:t>”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238" y="4707"/>
              <a:ext cx="14468" cy="5004"/>
              <a:chOff x="2274" y="4125"/>
              <a:chExt cx="14468" cy="5004"/>
            </a:xfrm>
          </p:grpSpPr>
          <p:cxnSp>
            <p:nvCxnSpPr>
              <p:cNvPr id="3" name="直接箭头连接符 2"/>
              <p:cNvCxnSpPr/>
              <p:nvPr/>
            </p:nvCxnSpPr>
            <p:spPr>
              <a:xfrm>
                <a:off x="2274" y="8256"/>
                <a:ext cx="14468" cy="5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/>
              <p:cNvCxnSpPr/>
              <p:nvPr/>
            </p:nvCxnSpPr>
            <p:spPr>
              <a:xfrm>
                <a:off x="3657" y="4179"/>
                <a:ext cx="4204" cy="26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>
                <a:off x="7861" y="6873"/>
                <a:ext cx="236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flipV="1">
                <a:off x="10209" y="4125"/>
                <a:ext cx="2657" cy="2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3675" y="4198"/>
                <a:ext cx="18" cy="4094"/>
              </a:xfrm>
              <a:prstGeom prst="line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H="1">
                <a:off x="7879" y="6855"/>
                <a:ext cx="18" cy="1383"/>
              </a:xfrm>
              <a:prstGeom prst="line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10209" y="6836"/>
                <a:ext cx="18" cy="1384"/>
              </a:xfrm>
              <a:prstGeom prst="line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2847" y="4161"/>
                <a:ext cx="0" cy="4077"/>
              </a:xfrm>
              <a:prstGeom prst="line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3176" y="8529"/>
                <a:ext cx="1016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1840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252" y="8549"/>
                <a:ext cx="1016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1900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9710" y="8549"/>
                <a:ext cx="1016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1919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02" y="8549"/>
                <a:ext cx="1016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1949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 rot="1920000">
                <a:off x="5277" y="4743"/>
                <a:ext cx="856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A</a:t>
                </a:r>
                <a:r>
                  <a:rPr lang="zh-CN" altLang="en-US"/>
                  <a:t>段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536" y="6256"/>
                <a:ext cx="844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B</a:t>
                </a:r>
                <a:r>
                  <a:rPr lang="zh-CN" altLang="en-US"/>
                  <a:t>段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 rot="19020000">
                <a:off x="10546" y="5110"/>
                <a:ext cx="840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C</a:t>
                </a:r>
                <a:r>
                  <a:rPr lang="zh-CN" altLang="en-US"/>
                  <a:t>段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834" y="4321"/>
                <a:ext cx="42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近代中国历史进程示意图</a:t>
                </a: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4582160" y="248920"/>
            <a:ext cx="4695190" cy="5835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/>
              <a:t>    </a:t>
            </a:r>
            <a:r>
              <a:rPr lang="zh-CN" altLang="en-US" sz="3200" b="1"/>
              <a:t>近代中国的发展趋势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92"/>
          <p:cNvSpPr>
            <a:spLocks noEditPoints="1"/>
          </p:cNvSpPr>
          <p:nvPr/>
        </p:nvSpPr>
        <p:spPr bwMode="auto">
          <a:xfrm rot="10800000" flipH="1" flipV="1">
            <a:off x="0" y="37465"/>
            <a:ext cx="4418965" cy="79502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4200" dirty="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4200" dirty="0">
                <a:solidFill>
                  <a:schemeClr val="bg1"/>
                </a:solidFill>
                <a:sym typeface="+mn-ea"/>
              </a:rPr>
              <a:t>思维延伸</a:t>
            </a:r>
            <a:r>
              <a:rPr lang="en-US" altLang="zh-CN" sz="4200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4200" dirty="0">
                <a:solidFill>
                  <a:schemeClr val="bg1"/>
                </a:solidFill>
                <a:sym typeface="+mn-ea"/>
              </a:rPr>
              <a:t>：</a:t>
            </a:r>
          </a:p>
        </p:txBody>
      </p:sp>
      <p:sp>
        <p:nvSpPr>
          <p:cNvPr id="4" name="Oval 15"/>
          <p:cNvSpPr/>
          <p:nvPr/>
        </p:nvSpPr>
        <p:spPr>
          <a:xfrm>
            <a:off x="812910" y="3338576"/>
            <a:ext cx="2140201" cy="1462371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五四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2" name="Oval 15"/>
          <p:cNvSpPr/>
          <p:nvPr/>
        </p:nvSpPr>
        <p:spPr>
          <a:xfrm>
            <a:off x="6669515" y="3278886"/>
            <a:ext cx="2140201" cy="1463433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长征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3" name="Oval 15"/>
          <p:cNvSpPr/>
          <p:nvPr/>
        </p:nvSpPr>
        <p:spPr>
          <a:xfrm>
            <a:off x="3690730" y="3308731"/>
            <a:ext cx="2140201" cy="1522023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井冈山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5" name="Oval 15"/>
          <p:cNvSpPr/>
          <p:nvPr/>
        </p:nvSpPr>
        <p:spPr>
          <a:xfrm>
            <a:off x="3690730" y="5162931"/>
            <a:ext cx="2140201" cy="1522151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西柏坡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6" name="Oval 15"/>
          <p:cNvSpPr/>
          <p:nvPr/>
        </p:nvSpPr>
        <p:spPr>
          <a:xfrm>
            <a:off x="9352390" y="3278886"/>
            <a:ext cx="2140201" cy="1521719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延安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7" name="Oval 15"/>
          <p:cNvSpPr/>
          <p:nvPr/>
        </p:nvSpPr>
        <p:spPr>
          <a:xfrm>
            <a:off x="7131795" y="5093716"/>
            <a:ext cx="2140201" cy="1522151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抗日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8" name="Oval 15"/>
          <p:cNvSpPr/>
          <p:nvPr/>
        </p:nvSpPr>
        <p:spPr>
          <a:xfrm>
            <a:off x="4418965" y="1571625"/>
            <a:ext cx="3796030" cy="2039396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+mn-ea"/>
              </a:rPr>
              <a:t>中华民族</a:t>
            </a:r>
          </a:p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+mn-ea"/>
              </a:rPr>
              <a:t>精神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92015" y="205105"/>
            <a:ext cx="4187190" cy="5835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/>
              <a:t>    </a:t>
            </a:r>
            <a:r>
              <a:rPr lang="zh-CN" altLang="en-US" sz="3200" b="1"/>
              <a:t>历史铸就民族精神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27 0.011204 L 0.359323 -0.2434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0" y="-142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85 0.016019 L 0.108125 -0.197963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0" y="-14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9271 -0.228056 " pathEditMode="relative" rAng="0" ptsTypes="">
                                      <p:cBhvr>
                                        <p:cTn id="4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-128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85 0.003426 L -0.312656 -0.202037 " pathEditMode="relative" rAng="0" ptsTypes="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00" y="-117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05208 -0.500463 " pathEditMode="relative" ptsTypes="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41250 -0.497130 " pathEditMode="relative" ptsTypes="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2" grpId="0" bldLvl="0" animBg="1"/>
      <p:bldP spid="2" grpId="1" animBg="1"/>
      <p:bldP spid="3" grpId="0" bldLvl="0" animBg="1"/>
      <p:bldP spid="3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" y="5124450"/>
            <a:ext cx="12073890" cy="1733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56"/>
          <a:stretch>
            <a:fillRect/>
          </a:stretch>
        </p:blipFill>
        <p:spPr>
          <a:xfrm rot="16200000">
            <a:off x="3254375" y="-2124075"/>
            <a:ext cx="5123815" cy="9373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371367"/>
            <a:ext cx="12191999" cy="152209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300" spc="-300" dirty="0" smtClean="0">
                <a:blipFill dpi="0" rotWithShape="1">
                  <a:blip r:embed="rId7"/>
                  <a:srcRect/>
                  <a:tile tx="0" ty="0" sx="100000" sy="100000" flip="none" algn="b"/>
                </a:blip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92"/>
          <p:cNvSpPr>
            <a:spLocks noEditPoints="1"/>
          </p:cNvSpPr>
          <p:nvPr/>
        </p:nvSpPr>
        <p:spPr bwMode="auto">
          <a:xfrm rot="10800000" flipH="1" flipV="1">
            <a:off x="33020" y="0"/>
            <a:ext cx="5422900" cy="69405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2C3C5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65785" y="48895"/>
            <a:ext cx="2809240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①</a:t>
            </a:r>
            <a:r>
              <a:rPr lang="zh-CN" altLang="en-US" sz="3600" dirty="0" smtClean="0">
                <a:solidFill>
                  <a:schemeClr val="bg1"/>
                </a:solidFill>
                <a:latin typeface="+mn-ea"/>
              </a:rPr>
              <a:t>列强侵华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319530" y="1268095"/>
            <a:ext cx="370205" cy="5302885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17"/>
          <p:cNvSpPr txBox="1">
            <a:spLocks noChangeArrowheads="1"/>
          </p:cNvSpPr>
          <p:nvPr/>
        </p:nvSpPr>
        <p:spPr bwMode="auto">
          <a:xfrm>
            <a:off x="1792908" y="1080437"/>
            <a:ext cx="1846469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鸦片战争 </a:t>
            </a:r>
            <a:endParaRPr lang="zh-CN" altLang="en-US" sz="24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hangingPunct="0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(1840—1842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 eaLnBrk="0" hangingPunct="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8"/>
          <p:cNvSpPr txBox="1">
            <a:spLocks noChangeArrowheads="1"/>
          </p:cNvSpPr>
          <p:nvPr/>
        </p:nvSpPr>
        <p:spPr bwMode="auto">
          <a:xfrm>
            <a:off x="1689735" y="2440940"/>
            <a:ext cx="2109470" cy="178510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第二</a:t>
            </a:r>
            <a:r>
              <a:rPr lang="zh-CN" altLang="en-US" sz="2800" dirty="0" smtClean="0"/>
              <a:t>次</a:t>
            </a:r>
            <a:endParaRPr lang="en-US" altLang="zh-CN" sz="2800" dirty="0" smtClean="0"/>
          </a:p>
          <a:p>
            <a:r>
              <a:rPr lang="zh-CN" altLang="en-US" sz="2800" dirty="0" smtClean="0"/>
              <a:t>鸦片战争</a:t>
            </a:r>
            <a:endParaRPr lang="zh-CN" altLang="en-US" sz="2400" dirty="0" smtClean="0"/>
          </a:p>
          <a:p>
            <a:r>
              <a:rPr lang="zh-CN" altLang="en-US" sz="1800" dirty="0" smtClean="0">
                <a:solidFill>
                  <a:schemeClr val="tx1"/>
                </a:solidFill>
              </a:rPr>
              <a:t>（1856—1860</a:t>
            </a:r>
            <a:r>
              <a:rPr lang="zh-CN" altLang="en-US" sz="1800" dirty="0" smtClean="0">
                <a:solidFill>
                  <a:schemeClr val="tx1"/>
                </a:solidFill>
              </a:rPr>
              <a:t>）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英法</a:t>
            </a:r>
            <a:endParaRPr lang="zh-CN" altLang="en-US" sz="1800" dirty="0" smtClean="0"/>
          </a:p>
          <a:p>
            <a:endParaRPr lang="zh-CN" altLang="en-US" sz="1800" dirty="0" smtClean="0"/>
          </a:p>
        </p:txBody>
      </p:sp>
      <p:sp>
        <p:nvSpPr>
          <p:cNvPr id="7" name="TextBox 19"/>
          <p:cNvSpPr txBox="1">
            <a:spLocks noChangeArrowheads="1"/>
          </p:cNvSpPr>
          <p:nvPr/>
        </p:nvSpPr>
        <p:spPr bwMode="auto">
          <a:xfrm>
            <a:off x="1689735" y="3985260"/>
            <a:ext cx="205232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 smtClean="0"/>
              <a:t>甲午战争</a:t>
            </a:r>
            <a:endParaRPr lang="zh-CN" altLang="en-US" sz="2800" dirty="0" smtClean="0"/>
          </a:p>
          <a:p>
            <a:r>
              <a:rPr lang="zh-CN" altLang="en-US" sz="1800" dirty="0" smtClean="0">
                <a:solidFill>
                  <a:schemeClr val="tx1"/>
                </a:solidFill>
              </a:rPr>
              <a:t>（1894—189</a:t>
            </a:r>
            <a:r>
              <a:rPr lang="en-US" altLang="zh-CN" sz="1800" dirty="0" smtClean="0">
                <a:solidFill>
                  <a:schemeClr val="tx1"/>
                </a:solidFill>
              </a:rPr>
              <a:t>5</a:t>
            </a:r>
            <a:r>
              <a:rPr lang="zh-CN" altLang="en-US" sz="1800" dirty="0" smtClean="0">
                <a:solidFill>
                  <a:schemeClr val="tx1"/>
                </a:solidFill>
              </a:rPr>
              <a:t>）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日本</a:t>
            </a:r>
            <a:endParaRPr lang="zh-CN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1756093" y="5305742"/>
            <a:ext cx="2058670" cy="15081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 smtClean="0"/>
              <a:t>八国联军</a:t>
            </a:r>
            <a:endParaRPr lang="en-US" altLang="zh-CN" sz="2800" dirty="0" smtClean="0"/>
          </a:p>
          <a:p>
            <a:r>
              <a:rPr lang="zh-CN" altLang="en-US" sz="2800" dirty="0" smtClean="0"/>
              <a:t>侵华战争</a:t>
            </a:r>
            <a:endParaRPr lang="zh-CN" altLang="en-US" sz="2400" dirty="0" smtClean="0"/>
          </a:p>
          <a:p>
            <a:r>
              <a:rPr lang="zh-CN" altLang="en-US" sz="1800" dirty="0" smtClean="0">
                <a:solidFill>
                  <a:schemeClr val="tx1"/>
                </a:solidFill>
              </a:rPr>
              <a:t>（1900—1901</a:t>
            </a:r>
            <a:r>
              <a:rPr lang="zh-CN" altLang="en-US" sz="1800" dirty="0" smtClean="0">
                <a:solidFill>
                  <a:schemeClr val="tx1"/>
                </a:solidFill>
              </a:rPr>
              <a:t>）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英</a:t>
            </a:r>
            <a:r>
              <a:rPr lang="zh-CN" altLang="en-US" sz="1800" dirty="0" smtClean="0">
                <a:solidFill>
                  <a:schemeClr val="tx1"/>
                </a:solidFill>
              </a:rPr>
              <a:t>美德法意奥俄日</a:t>
            </a:r>
            <a:endParaRPr lang="zh-CN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3799205" y="981710"/>
            <a:ext cx="186690" cy="1273175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3744595" y="2610485"/>
            <a:ext cx="231140" cy="1062990"/>
          </a:xfrm>
          <a:prstGeom prst="leftBrace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>
            <a:off x="3766820" y="5580380"/>
            <a:ext cx="231140" cy="1062990"/>
          </a:xfrm>
          <a:prstGeom prst="leftBrace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>
            <a:off x="3702050" y="4304665"/>
            <a:ext cx="225425" cy="910590"/>
          </a:xfrm>
          <a:prstGeom prst="leftBrace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 Box 4"/>
          <p:cNvSpPr txBox="1"/>
          <p:nvPr/>
        </p:nvSpPr>
        <p:spPr>
          <a:xfrm>
            <a:off x="4027805" y="815340"/>
            <a:ext cx="342963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 smtClean="0">
                <a:solidFill>
                  <a:srgbClr val="C00000"/>
                </a:solidFill>
                <a:sym typeface="Calibri" panose="020F0502020204030204" pitchFamily="34" charset="0"/>
              </a:rPr>
              <a:t>导火索：</a:t>
            </a:r>
            <a:r>
              <a:rPr lang="zh-CN" altLang="en-US" sz="2400" b="1" spc="-150" dirty="0" smtClean="0">
                <a:sym typeface="Calibri" panose="020F0502020204030204" pitchFamily="34" charset="0"/>
              </a:rPr>
              <a:t>虎门销烟</a:t>
            </a:r>
          </a:p>
        </p:txBody>
      </p:sp>
      <p:sp>
        <p:nvSpPr>
          <p:cNvPr id="64" name="Text Box 4"/>
          <p:cNvSpPr txBox="1"/>
          <p:nvPr/>
        </p:nvSpPr>
        <p:spPr>
          <a:xfrm>
            <a:off x="4053840" y="1370330"/>
            <a:ext cx="350139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dirty="0">
                <a:sym typeface="Calibri" panose="020F0502020204030204" pitchFamily="34" charset="0"/>
              </a:rPr>
              <a:t>中国近代史的开端</a:t>
            </a:r>
            <a:endParaRPr lang="zh-CN" altLang="en-US" sz="2400" b="1" dirty="0" smtClean="0">
              <a:sym typeface="Calibri" panose="020F0502020204030204" pitchFamily="34" charset="0"/>
            </a:endParaRPr>
          </a:p>
        </p:txBody>
      </p:sp>
      <p:sp>
        <p:nvSpPr>
          <p:cNvPr id="29" name="Text Box 4"/>
          <p:cNvSpPr txBox="1"/>
          <p:nvPr/>
        </p:nvSpPr>
        <p:spPr>
          <a:xfrm>
            <a:off x="4042410" y="1861820"/>
            <a:ext cx="273240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dirty="0" smtClean="0">
                <a:solidFill>
                  <a:srgbClr val="C00000"/>
                </a:solidFill>
                <a:sym typeface="Calibri" panose="020F0502020204030204" pitchFamily="34" charset="0"/>
              </a:rPr>
              <a:t>《南京条约》</a:t>
            </a: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8469630" y="815340"/>
            <a:ext cx="2947670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开始变</a:t>
            </a:r>
            <a:r>
              <a:rPr lang="zh-CN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hangingPunct="0"/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半殖民地</a:t>
            </a: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半封建社会</a:t>
            </a:r>
          </a:p>
        </p:txBody>
      </p:sp>
      <p:sp>
        <p:nvSpPr>
          <p:cNvPr id="31" name="矩形 34"/>
          <p:cNvSpPr>
            <a:spLocks noChangeArrowheads="1"/>
          </p:cNvSpPr>
          <p:nvPr/>
        </p:nvSpPr>
        <p:spPr bwMode="auto">
          <a:xfrm>
            <a:off x="8550910" y="2357120"/>
            <a:ext cx="2948940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中国的半殖民地化程度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进一步加深</a:t>
            </a:r>
          </a:p>
        </p:txBody>
      </p:sp>
      <p:sp>
        <p:nvSpPr>
          <p:cNvPr id="32" name="矩形 35"/>
          <p:cNvSpPr>
            <a:spLocks noChangeArrowheads="1"/>
          </p:cNvSpPr>
          <p:nvPr/>
        </p:nvSpPr>
        <p:spPr bwMode="auto">
          <a:xfrm>
            <a:off x="8552180" y="3985260"/>
            <a:ext cx="3011805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大大加深了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中国的半殖民地化程度</a:t>
            </a:r>
          </a:p>
        </p:txBody>
      </p:sp>
      <p:sp>
        <p:nvSpPr>
          <p:cNvPr id="33" name="矩形 36"/>
          <p:cNvSpPr>
            <a:spLocks noChangeArrowheads="1"/>
          </p:cNvSpPr>
          <p:nvPr/>
        </p:nvSpPr>
        <p:spPr bwMode="auto">
          <a:xfrm>
            <a:off x="8551545" y="5444490"/>
            <a:ext cx="3195955" cy="11988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</a:t>
            </a:r>
            <a:r>
              <a:rPr lang="zh-CN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陷入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hangingPunct="0"/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半殖民地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半封建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社会</a:t>
            </a:r>
          </a:p>
          <a:p>
            <a:pPr algn="ctr" eaLnBrk="0" hangingPunct="0"/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深渊</a:t>
            </a:r>
          </a:p>
        </p:txBody>
      </p:sp>
      <p:sp>
        <p:nvSpPr>
          <p:cNvPr id="34" name="Text Box 4"/>
          <p:cNvSpPr txBox="1"/>
          <p:nvPr/>
        </p:nvSpPr>
        <p:spPr>
          <a:xfrm>
            <a:off x="4027805" y="2440940"/>
            <a:ext cx="367601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 smtClean="0">
                <a:solidFill>
                  <a:srgbClr val="C00000"/>
                </a:solidFill>
                <a:sym typeface="Calibri" panose="020F0502020204030204" pitchFamily="34" charset="0"/>
              </a:rPr>
              <a:t>原因：</a:t>
            </a:r>
            <a:r>
              <a:rPr lang="en-US" altLang="zh-CN" sz="2400" b="1" spc="-150" dirty="0" smtClean="0">
                <a:sym typeface="Calibri" panose="020F0502020204030204" pitchFamily="34" charset="0"/>
              </a:rPr>
              <a:t>进一步打开中国市场</a:t>
            </a:r>
          </a:p>
        </p:txBody>
      </p:sp>
      <p:sp>
        <p:nvSpPr>
          <p:cNvPr id="35" name="Text Box 4"/>
          <p:cNvSpPr txBox="1"/>
          <p:nvPr/>
        </p:nvSpPr>
        <p:spPr>
          <a:xfrm>
            <a:off x="4042410" y="2932430"/>
            <a:ext cx="461137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 smtClean="0">
                <a:solidFill>
                  <a:srgbClr val="C00000"/>
                </a:solidFill>
                <a:sym typeface="Calibri" panose="020F0502020204030204" pitchFamily="34" charset="0"/>
              </a:rPr>
              <a:t>借口：</a:t>
            </a:r>
            <a:r>
              <a:rPr lang="zh-CN" altLang="en-US" sz="2000" b="1" spc="-150" dirty="0" smtClean="0">
                <a:sym typeface="Calibri" panose="020F0502020204030204" pitchFamily="34" charset="0"/>
              </a:rPr>
              <a:t>“亚</a:t>
            </a:r>
            <a:r>
              <a:rPr lang="zh-CN" altLang="en-US" sz="2000" b="1" spc="-150" dirty="0">
                <a:sym typeface="Calibri" panose="020F0502020204030204" pitchFamily="34" charset="0"/>
              </a:rPr>
              <a:t>罗号事件”和“马神甫”</a:t>
            </a:r>
            <a:r>
              <a:rPr lang="zh-CN" altLang="en-US" sz="2000" b="1" spc="-150" dirty="0" smtClean="0">
                <a:sym typeface="Calibri" panose="020F0502020204030204" pitchFamily="34" charset="0"/>
              </a:rPr>
              <a:t>事件</a:t>
            </a:r>
            <a:endParaRPr lang="zh-CN" altLang="en-US" sz="2000" b="1" spc="-150" dirty="0">
              <a:sym typeface="Calibri" panose="020F0502020204030204" pitchFamily="34" charset="0"/>
            </a:endParaRPr>
          </a:p>
        </p:txBody>
      </p:sp>
      <p:sp>
        <p:nvSpPr>
          <p:cNvPr id="71" name="Rectangle 1"/>
          <p:cNvSpPr>
            <a:spLocks noChangeArrowheads="1"/>
          </p:cNvSpPr>
          <p:nvPr/>
        </p:nvSpPr>
        <p:spPr bwMode="auto">
          <a:xfrm>
            <a:off x="3927475" y="3360420"/>
            <a:ext cx="3886200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spc="-150" dirty="0">
                <a:solidFill>
                  <a:srgbClr val="C00000"/>
                </a:solidFill>
                <a:latin typeface="+mn-ea"/>
              </a:rPr>
              <a:t>《</a:t>
            </a:r>
            <a:r>
              <a:rPr lang="zh-CN" altLang="en-US" sz="2400" b="1" spc="-150" dirty="0">
                <a:solidFill>
                  <a:srgbClr val="C00000"/>
                </a:solidFill>
                <a:latin typeface="+mn-ea"/>
              </a:rPr>
              <a:t>天津条约</a:t>
            </a:r>
            <a:r>
              <a:rPr lang="en-US" altLang="zh-CN" sz="2400" b="1" spc="-150" dirty="0">
                <a:solidFill>
                  <a:srgbClr val="C00000"/>
                </a:solidFill>
                <a:latin typeface="+mn-ea"/>
              </a:rPr>
              <a:t>》</a:t>
            </a:r>
            <a:r>
              <a:rPr lang="zh-CN" altLang="en-US" sz="2400" b="1" spc="-150" dirty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sz="2400" b="1" spc="-150" dirty="0">
                <a:solidFill>
                  <a:srgbClr val="C00000"/>
                </a:solidFill>
                <a:latin typeface="+mn-ea"/>
              </a:rPr>
              <a:t>《</a:t>
            </a:r>
            <a:r>
              <a:rPr lang="zh-CN" altLang="en-US" sz="2400" b="1" spc="-150" dirty="0">
                <a:solidFill>
                  <a:srgbClr val="C00000"/>
                </a:solidFill>
                <a:latin typeface="+mn-ea"/>
              </a:rPr>
              <a:t>北京条约</a:t>
            </a:r>
            <a:r>
              <a:rPr lang="en-US" altLang="zh-CN" sz="2400" b="1" spc="-150" dirty="0" smtClean="0">
                <a:solidFill>
                  <a:srgbClr val="C00000"/>
                </a:solidFill>
                <a:latin typeface="+mn-ea"/>
              </a:rPr>
              <a:t>》</a:t>
            </a:r>
          </a:p>
        </p:txBody>
      </p:sp>
      <p:sp>
        <p:nvSpPr>
          <p:cNvPr id="61" name="Text Box 4"/>
          <p:cNvSpPr txBox="1"/>
          <p:nvPr/>
        </p:nvSpPr>
        <p:spPr>
          <a:xfrm>
            <a:off x="3933190" y="4088765"/>
            <a:ext cx="427037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300" dirty="0" smtClean="0">
                <a:solidFill>
                  <a:srgbClr val="C00000"/>
                </a:solidFill>
                <a:sym typeface="Calibri" panose="020F0502020204030204" pitchFamily="34" charset="0"/>
              </a:rPr>
              <a:t>原因：</a:t>
            </a:r>
            <a:r>
              <a:rPr lang="zh-CN" altLang="en-US" sz="2000" b="1" spc="-300" dirty="0">
                <a:sym typeface="Calibri" panose="020F0502020204030204" pitchFamily="34" charset="0"/>
              </a:rPr>
              <a:t>为</a:t>
            </a:r>
            <a:r>
              <a:rPr lang="zh-CN" altLang="en-US" sz="2000" b="1" spc="-300" dirty="0" smtClean="0">
                <a:sym typeface="Calibri" panose="020F0502020204030204" pitchFamily="34" charset="0"/>
              </a:rPr>
              <a:t>征服</a:t>
            </a:r>
            <a:r>
              <a:rPr lang="zh-CN" altLang="en-US" sz="2000" b="1" spc="-300" dirty="0">
                <a:sym typeface="Calibri" panose="020F0502020204030204" pitchFamily="34" charset="0"/>
              </a:rPr>
              <a:t>朝鲜，侵略中国，</a:t>
            </a:r>
            <a:r>
              <a:rPr lang="zh-CN" altLang="en-US" sz="2000" b="1" spc="-300" dirty="0" smtClean="0">
                <a:sym typeface="Calibri" panose="020F0502020204030204" pitchFamily="34" charset="0"/>
              </a:rPr>
              <a:t>称霸世界</a:t>
            </a:r>
          </a:p>
        </p:txBody>
      </p:sp>
      <p:sp>
        <p:nvSpPr>
          <p:cNvPr id="36" name="Rectangle 1"/>
          <p:cNvSpPr>
            <a:spLocks noChangeArrowheads="1"/>
          </p:cNvSpPr>
          <p:nvPr/>
        </p:nvSpPr>
        <p:spPr bwMode="auto">
          <a:xfrm>
            <a:off x="3927475" y="4796790"/>
            <a:ext cx="254825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spc="-150" dirty="0">
                <a:solidFill>
                  <a:srgbClr val="C00000"/>
                </a:solidFill>
                <a:latin typeface="+mn-ea"/>
              </a:rPr>
              <a:t>《</a:t>
            </a:r>
            <a:r>
              <a:rPr lang="zh-CN" altLang="en-US" sz="2400" b="1" spc="-150" dirty="0">
                <a:solidFill>
                  <a:srgbClr val="C00000"/>
                </a:solidFill>
                <a:latin typeface="+mn-ea"/>
              </a:rPr>
              <a:t>马关条约</a:t>
            </a:r>
            <a:r>
              <a:rPr lang="en-US" altLang="zh-CN" sz="2400" b="1" spc="-150" dirty="0">
                <a:solidFill>
                  <a:srgbClr val="C00000"/>
                </a:solidFill>
                <a:latin typeface="+mn-ea"/>
              </a:rPr>
              <a:t>》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053840" y="6305550"/>
            <a:ext cx="16624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spc="-150" dirty="0">
                <a:solidFill>
                  <a:srgbClr val="C00000"/>
                </a:solidFill>
                <a:latin typeface="+mn-ea"/>
                <a:sym typeface="+mn-ea"/>
              </a:rPr>
              <a:t>《</a:t>
            </a:r>
            <a:r>
              <a:rPr lang="zh-CN" altLang="en-US" sz="2400" b="1" spc="-150" dirty="0">
                <a:solidFill>
                  <a:srgbClr val="C00000"/>
                </a:solidFill>
                <a:latin typeface="+mn-ea"/>
                <a:sym typeface="+mn-ea"/>
              </a:rPr>
              <a:t>辛丑条约</a:t>
            </a:r>
            <a:r>
              <a:rPr lang="en-US" altLang="zh-CN" sz="2400" b="1" spc="-150" dirty="0" smtClean="0">
                <a:solidFill>
                  <a:srgbClr val="C00000"/>
                </a:solidFill>
                <a:latin typeface="+mn-ea"/>
                <a:sym typeface="+mn-ea"/>
              </a:rPr>
              <a:t>》</a:t>
            </a:r>
          </a:p>
        </p:txBody>
      </p:sp>
      <p:sp>
        <p:nvSpPr>
          <p:cNvPr id="42" name="Text Box 4"/>
          <p:cNvSpPr txBox="1"/>
          <p:nvPr/>
        </p:nvSpPr>
        <p:spPr>
          <a:xfrm>
            <a:off x="3985895" y="5367655"/>
            <a:ext cx="334581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 smtClean="0">
                <a:solidFill>
                  <a:srgbClr val="C00000"/>
                </a:solidFill>
                <a:sym typeface="Calibri" panose="020F0502020204030204" pitchFamily="34" charset="0"/>
              </a:rPr>
              <a:t>原因：</a:t>
            </a:r>
            <a:r>
              <a:rPr lang="zh-CN" altLang="en-US" sz="2400" b="1" spc="-150" dirty="0" smtClean="0">
                <a:sym typeface="Calibri" panose="020F0502020204030204" pitchFamily="34" charset="0"/>
              </a:rPr>
              <a:t>进一步瓜分中国</a:t>
            </a:r>
          </a:p>
        </p:txBody>
      </p:sp>
      <p:sp>
        <p:nvSpPr>
          <p:cNvPr id="46" name="下箭头 45"/>
          <p:cNvSpPr/>
          <p:nvPr/>
        </p:nvSpPr>
        <p:spPr>
          <a:xfrm>
            <a:off x="9957435" y="3356610"/>
            <a:ext cx="395605" cy="495300"/>
          </a:xfrm>
          <a:prstGeom prst="downArrow">
            <a:avLst>
              <a:gd name="adj1" fmla="val 50000"/>
              <a:gd name="adj2" fmla="val 52454"/>
            </a:avLst>
          </a:prstGeom>
          <a:solidFill>
            <a:schemeClr val="accent5">
              <a:lumMod val="20000"/>
              <a:lumOff val="80000"/>
            </a:schemeClr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幼圆" panose="02010509060101010101" pitchFamily="1" charset="-122"/>
              <a:ea typeface="幼圆" panose="02010509060101010101" pitchFamily="1" charset="-122"/>
            </a:endParaRPr>
          </a:p>
        </p:txBody>
      </p:sp>
      <p:sp>
        <p:nvSpPr>
          <p:cNvPr id="47" name="下箭头 46"/>
          <p:cNvSpPr/>
          <p:nvPr/>
        </p:nvSpPr>
        <p:spPr>
          <a:xfrm>
            <a:off x="9957435" y="4872355"/>
            <a:ext cx="395605" cy="495300"/>
          </a:xfrm>
          <a:prstGeom prst="downArrow">
            <a:avLst>
              <a:gd name="adj1" fmla="val 50000"/>
              <a:gd name="adj2" fmla="val 52454"/>
            </a:avLst>
          </a:prstGeom>
          <a:solidFill>
            <a:schemeClr val="accent5">
              <a:lumMod val="20000"/>
              <a:lumOff val="80000"/>
            </a:schemeClr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幼圆" panose="02010509060101010101" pitchFamily="1" charset="-122"/>
              <a:ea typeface="幼圆" panose="02010509060101010101" pitchFamily="1" charset="-122"/>
            </a:endParaRPr>
          </a:p>
        </p:txBody>
      </p:sp>
      <p:sp>
        <p:nvSpPr>
          <p:cNvPr id="48" name="下箭头 47"/>
          <p:cNvSpPr/>
          <p:nvPr/>
        </p:nvSpPr>
        <p:spPr>
          <a:xfrm>
            <a:off x="9951720" y="1759585"/>
            <a:ext cx="395605" cy="495300"/>
          </a:xfrm>
          <a:prstGeom prst="downArrow">
            <a:avLst>
              <a:gd name="adj1" fmla="val 50000"/>
              <a:gd name="adj2" fmla="val 52454"/>
            </a:avLst>
          </a:prstGeom>
          <a:solidFill>
            <a:schemeClr val="accent5">
              <a:lumMod val="20000"/>
              <a:lumOff val="80000"/>
            </a:schemeClr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幼圆" panose="02010509060101010101" pitchFamily="1" charset="-122"/>
              <a:ea typeface="幼圆" panose="02010509060101010101" pitchFamily="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6225" y="1716405"/>
            <a:ext cx="705485" cy="4399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tx2"/>
                </a:solidFill>
              </a:rPr>
              <a:t>中华民族 </a:t>
            </a:r>
            <a:r>
              <a:rPr lang="zh-CN" altLang="en-US" sz="4000" b="1">
                <a:solidFill>
                  <a:srgbClr val="C00000"/>
                </a:solidFill>
              </a:rPr>
              <a:t>屈辱史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10" grpId="0" bldLvl="0" animBg="1"/>
      <p:bldP spid="11" grpId="0" animBg="1"/>
      <p:bldP spid="13" grpId="0" animBg="1"/>
      <p:bldP spid="22" grpId="0" bldLvl="0" animBg="1"/>
      <p:bldP spid="62" grpId="0"/>
      <p:bldP spid="64" grpId="0"/>
      <p:bldP spid="29" grpId="0"/>
      <p:bldP spid="30" grpId="0" bldLvl="0" animBg="1"/>
      <p:bldP spid="31" grpId="0" bldLvl="0" animBg="1"/>
      <p:bldP spid="32" grpId="0" bldLvl="0" animBg="1"/>
      <p:bldP spid="33" grpId="0" bldLvl="0" animBg="1"/>
      <p:bldP spid="34" grpId="0"/>
      <p:bldP spid="35" grpId="0"/>
      <p:bldP spid="71" grpId="0"/>
      <p:bldP spid="61" grpId="0"/>
      <p:bldP spid="36" grpId="0"/>
      <p:bldP spid="40" grpId="0"/>
      <p:bldP spid="42" grpId="0"/>
      <p:bldP spid="46" grpId="0" animBg="1"/>
      <p:bldP spid="47" grpId="0" bldLvl="0" animBg="1"/>
      <p:bldP spid="48" grpId="0" bldLvl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154"/>
            <a:ext cx="12192000" cy="57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6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2" y="19050"/>
            <a:ext cx="10654747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371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3" y="0"/>
            <a:ext cx="10614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926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71,&quot;width&quot;:666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74,&quot;width&quot;:9126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国风">
      <a:majorFont>
        <a:latin typeface="华文细黑"/>
        <a:ea typeface="方正清刻本悦宋简体"/>
        <a:cs typeface=""/>
      </a:majorFont>
      <a:minorFont>
        <a:latin typeface="华文细黑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11542</TotalTime>
  <Words>1712</Words>
  <Application>Microsoft Office PowerPoint</Application>
  <PresentationFormat>宽屏</PresentationFormat>
  <Paragraphs>441</Paragraphs>
  <Slides>53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53</vt:i4>
      </vt:variant>
    </vt:vector>
  </HeadingPairs>
  <TitlesOfParts>
    <vt:vector size="76" baseType="lpstr">
      <vt:lpstr>等线</vt:lpstr>
      <vt:lpstr>等线 Light</vt:lpstr>
      <vt:lpstr>方正清刻本悦宋简体</vt:lpstr>
      <vt:lpstr>黑体</vt:lpstr>
      <vt:lpstr>华文细黑</vt:lpstr>
      <vt:lpstr>华文新魏</vt:lpstr>
      <vt:lpstr>华文中宋</vt:lpstr>
      <vt:lpstr>楷体</vt:lpstr>
      <vt:lpstr>隶书</vt:lpstr>
      <vt:lpstr>宋体</vt:lpstr>
      <vt:lpstr>微软雅黑</vt:lpstr>
      <vt:lpstr>义启小魏楷</vt:lpstr>
      <vt:lpstr>印品黑体</vt:lpstr>
      <vt:lpstr>幼圆</vt:lpstr>
      <vt:lpstr>Arial</vt:lpstr>
      <vt:lpstr>Calibri</vt:lpstr>
      <vt:lpstr>Calibri Light</vt:lpstr>
      <vt:lpstr>Tahoma</vt:lpstr>
      <vt:lpstr>Times New Roman</vt:lpstr>
      <vt:lpstr>Wingdings</vt:lpstr>
      <vt:lpstr>第一PPT，www.1ppt.com</vt:lpstr>
      <vt:lpstr>1_Office 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中国风</dc:title>
  <dc:creator>第一PPT</dc:creator>
  <cp:keywords>www.1ppt.com</cp:keywords>
  <dc:description>www.1ppt.com</dc:description>
  <cp:lastModifiedBy>Crystal_Hu - 胡晓方</cp:lastModifiedBy>
  <cp:revision>382</cp:revision>
  <dcterms:created xsi:type="dcterms:W3CDTF">2015-09-16T01:40:00Z</dcterms:created>
  <dcterms:modified xsi:type="dcterms:W3CDTF">2020-06-04T07:02:16Z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